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0" r:id="rId1"/>
  </p:sldMasterIdLst>
  <p:notesMasterIdLst>
    <p:notesMasterId r:id="rId74"/>
  </p:notesMasterIdLst>
  <p:sldIdLst>
    <p:sldId id="410" r:id="rId2"/>
    <p:sldId id="460" r:id="rId3"/>
    <p:sldId id="412" r:id="rId4"/>
    <p:sldId id="461" r:id="rId5"/>
    <p:sldId id="414" r:id="rId6"/>
    <p:sldId id="462" r:id="rId7"/>
    <p:sldId id="413" r:id="rId8"/>
    <p:sldId id="463" r:id="rId9"/>
    <p:sldId id="427" r:id="rId10"/>
    <p:sldId id="464" r:id="rId11"/>
    <p:sldId id="426" r:id="rId12"/>
    <p:sldId id="465" r:id="rId13"/>
    <p:sldId id="425" r:id="rId14"/>
    <p:sldId id="466" r:id="rId15"/>
    <p:sldId id="424" r:id="rId16"/>
    <p:sldId id="467" r:id="rId17"/>
    <p:sldId id="423" r:id="rId18"/>
    <p:sldId id="468" r:id="rId19"/>
    <p:sldId id="428" r:id="rId20"/>
    <p:sldId id="469" r:id="rId21"/>
    <p:sldId id="430" r:id="rId22"/>
    <p:sldId id="470" r:id="rId23"/>
    <p:sldId id="431" r:id="rId24"/>
    <p:sldId id="471" r:id="rId25"/>
    <p:sldId id="432" r:id="rId26"/>
    <p:sldId id="472" r:id="rId27"/>
    <p:sldId id="433" r:id="rId28"/>
    <p:sldId id="473" r:id="rId29"/>
    <p:sldId id="434" r:id="rId30"/>
    <p:sldId id="474" r:id="rId31"/>
    <p:sldId id="435" r:id="rId32"/>
    <p:sldId id="475" r:id="rId33"/>
    <p:sldId id="436" r:id="rId34"/>
    <p:sldId id="476" r:id="rId35"/>
    <p:sldId id="437" r:id="rId36"/>
    <p:sldId id="477" r:id="rId37"/>
    <p:sldId id="438" r:id="rId38"/>
    <p:sldId id="478" r:id="rId39"/>
    <p:sldId id="439" r:id="rId40"/>
    <p:sldId id="479" r:id="rId41"/>
    <p:sldId id="440" r:id="rId42"/>
    <p:sldId id="480" r:id="rId43"/>
    <p:sldId id="443" r:id="rId44"/>
    <p:sldId id="481" r:id="rId45"/>
    <p:sldId id="442" r:id="rId46"/>
    <p:sldId id="482" r:id="rId47"/>
    <p:sldId id="441" r:id="rId48"/>
    <p:sldId id="483" r:id="rId49"/>
    <p:sldId id="444" r:id="rId50"/>
    <p:sldId id="484" r:id="rId51"/>
    <p:sldId id="445" r:id="rId52"/>
    <p:sldId id="485" r:id="rId53"/>
    <p:sldId id="446" r:id="rId54"/>
    <p:sldId id="486" r:id="rId55"/>
    <p:sldId id="447" r:id="rId56"/>
    <p:sldId id="487" r:id="rId57"/>
    <p:sldId id="448" r:id="rId58"/>
    <p:sldId id="488" r:id="rId59"/>
    <p:sldId id="449" r:id="rId60"/>
    <p:sldId id="489" r:id="rId61"/>
    <p:sldId id="450" r:id="rId62"/>
    <p:sldId id="490" r:id="rId63"/>
    <p:sldId id="451" r:id="rId64"/>
    <p:sldId id="491" r:id="rId65"/>
    <p:sldId id="452" r:id="rId66"/>
    <p:sldId id="492" r:id="rId67"/>
    <p:sldId id="453" r:id="rId68"/>
    <p:sldId id="496" r:id="rId69"/>
    <p:sldId id="454" r:id="rId70"/>
    <p:sldId id="497" r:id="rId71"/>
    <p:sldId id="455" r:id="rId72"/>
    <p:sldId id="495" r:id="rId73"/>
  </p:sldIdLst>
  <p:sldSz cx="9144000" cy="6858000" type="screen4x3"/>
  <p:notesSz cx="9144000" cy="6858000"/>
  <p:custShowLst>
    <p:custShow name="Custom Show 1" id="0">
      <p:sldLst/>
    </p:custShow>
  </p:custShow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Animation="0">
    <p:kiosk/>
    <p:sldRg st="1" end="72"/>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18243"/>
    <a:srgbClr val="FF6600"/>
    <a:srgbClr val="FF9900"/>
    <a:srgbClr val="8B8B8B"/>
    <a:srgbClr val="4F36E2"/>
    <a:srgbClr val="FF6699"/>
    <a:srgbClr val="A9122A"/>
    <a:srgbClr val="CCCC99"/>
    <a:srgbClr val="E6C731"/>
    <a:srgbClr val="2994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504" autoAdjust="0"/>
    <p:restoredTop sz="73267" autoAdjust="0"/>
  </p:normalViewPr>
  <p:slideViewPr>
    <p:cSldViewPr>
      <p:cViewPr varScale="1">
        <p:scale>
          <a:sx n="103" d="100"/>
          <a:sy n="103" d="100"/>
        </p:scale>
        <p:origin x="58" y="96"/>
      </p:cViewPr>
      <p:guideLst>
        <p:guide orient="horz" pos="2160"/>
        <p:guide pos="2880"/>
      </p:guideLst>
    </p:cSldViewPr>
  </p:slideViewPr>
  <p:outlineViewPr>
    <p:cViewPr>
      <p:scale>
        <a:sx n="33" d="100"/>
        <a:sy n="33" d="100"/>
      </p:scale>
      <p:origin x="250" y="2525"/>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2947EB5F-8A45-4ECE-BFF7-E7F3FB441633}" type="datetimeFigureOut">
              <a:rPr lang="en-US" smtClean="0"/>
              <a:pPr/>
              <a:t>11/17/2021</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748B0305-D122-4E05-A0BA-D0F527A98A4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B0305-D122-4E05-A0BA-D0F527A98A4C}" type="slidenum">
              <a:rPr lang="en-US" smtClean="0"/>
              <a:pPr/>
              <a:t>44</a:t>
            </a:fld>
            <a:endParaRPr lang="en-US"/>
          </a:p>
        </p:txBody>
      </p:sp>
    </p:spTree>
    <p:extLst>
      <p:ext uri="{BB962C8B-B14F-4D97-AF65-F5344CB8AC3E}">
        <p14:creationId xmlns:p14="http://schemas.microsoft.com/office/powerpoint/2010/main" val="3007224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a:lstStyle/>
          <a:p>
            <a:pPr>
              <a:defRPr/>
            </a:pPr>
            <a:fld id="{5090A693-5993-46EF-B224-3F22622F1A4C}" type="slidenum">
              <a:rPr lang="en-US" smtClean="0"/>
              <a:pPr>
                <a:defRPr/>
              </a:pPr>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DB71768-14DC-4F11-BCA8-1640469D9826}" type="slidenum">
              <a:rPr lang="en-US" smtClean="0"/>
              <a:pPr>
                <a:defRPr/>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43F821D-39F8-4FB7-A3E0-3C6E7A6DDFEA}" type="slidenum">
              <a:rPr lang="en-US" smtClean="0"/>
              <a:pPr>
                <a:defRPr/>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9AD5532-144D-49B4-BC7E-B7D2D7184B3E}" type="slidenum">
              <a:rPr lang="en-US" smtClean="0"/>
              <a:pPr>
                <a:defRPr/>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924800" y="6416675"/>
            <a:ext cx="762000" cy="365125"/>
          </a:xfrm>
        </p:spPr>
        <p:txBody>
          <a:bodyPr/>
          <a:lstStyle/>
          <a:p>
            <a:pPr>
              <a:defRPr/>
            </a:pPr>
            <a:fld id="{A37610BB-E3E8-4589-83A7-CC7143C88293}" type="slidenum">
              <a:rPr lang="en-US" smtClean="0"/>
              <a:pPr>
                <a:defRPr/>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B9D8BD-AA6E-4B23-8BE0-F909FD951CE7}" type="slidenum">
              <a:rPr lang="en-US" smtClean="0"/>
              <a:pPr>
                <a:defRPr/>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0EB6338A-8772-47CA-AD33-88345A91F92F}" type="slidenum">
              <a:rPr lang="en-US" smtClean="0"/>
              <a:pPr>
                <a:defRPr/>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B2F335E-944B-49DD-802C-AC64B43D0B91}" type="slidenum">
              <a:rPr lang="en-US" smtClean="0"/>
              <a:pPr>
                <a:defRPr/>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16091C7-971C-4200-BE23-B215FB886B8C}" type="slidenum">
              <a:rPr lang="en-US" smtClean="0"/>
              <a:pPr>
                <a:defRPr/>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B45BEDC-1775-4412-A48B-2D561D510A12}" type="slidenum">
              <a:rPr lang="en-US" smtClean="0"/>
              <a:pPr>
                <a:defRPr/>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ECD13E6-D68C-43D7-A2F0-98392504DFA8}" type="slidenum">
              <a:rPr lang="en-US" smtClean="0"/>
              <a:pPr>
                <a:defRPr/>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0FAA4476-E0BB-431D-A61B-6E9653B9BA8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3.emf"/></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g"/><Relationship Id="rId9" Type="http://schemas.openxmlformats.org/officeDocument/2006/relationships/image" Target="../media/image26.jpeg"/></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1742200"/>
            <a:ext cx="9144000" cy="3785652"/>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algn="ctr"/>
            <a:r>
              <a:rPr lang="en-US" sz="8000" b="1" dirty="0"/>
              <a:t>Piedmont Rescue Mission              Table Sponsors 2021</a:t>
            </a: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endParaRPr lang="en-US"/>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endParaRPr lang="en-US"/>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endParaRPr lang="en-US"/>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endParaRPr lang="en-US"/>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endParaRPr lang="en-US"/>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endParaRPr lang="en-US"/>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endParaRPr lang="en-US"/>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endParaRPr lang="en-US"/>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endParaRPr lang="en-US"/>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endParaRPr lang="en-US"/>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A60616-EE20-40ED-BD10-35EA183371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327"/>
            <a:ext cx="5143500" cy="6858000"/>
          </a:xfrm>
          <a:prstGeom prst="rect">
            <a:avLst/>
          </a:prstGeom>
        </p:spPr>
      </p:pic>
      <p:sp>
        <p:nvSpPr>
          <p:cNvPr id="4" name="TextBox 3">
            <a:extLst>
              <a:ext uri="{FF2B5EF4-FFF2-40B4-BE49-F238E27FC236}">
                <a16:creationId xmlns:a16="http://schemas.microsoft.com/office/drawing/2014/main" id="{C58F07AA-ED09-45B2-806C-41237E8FBB91}"/>
              </a:ext>
            </a:extLst>
          </p:cNvPr>
          <p:cNvSpPr txBox="1"/>
          <p:nvPr/>
        </p:nvSpPr>
        <p:spPr>
          <a:xfrm>
            <a:off x="5486400" y="1205070"/>
            <a:ext cx="3124200" cy="4401205"/>
          </a:xfrm>
          <a:prstGeom prst="rect">
            <a:avLst/>
          </a:prstGeom>
          <a:noFill/>
        </p:spPr>
        <p:txBody>
          <a:bodyPr wrap="square" rtlCol="0">
            <a:spAutoFit/>
          </a:bodyPr>
          <a:lstStyle/>
          <a:p>
            <a:pPr algn="ctr"/>
            <a:r>
              <a:rPr lang="en-US" sz="4000" b="1" dirty="0"/>
              <a:t>Supper time at the Mission is a time to get to know each other and fellowship.</a:t>
            </a:r>
          </a:p>
        </p:txBody>
      </p:sp>
    </p:spTree>
    <p:extLst>
      <p:ext uri="{BB962C8B-B14F-4D97-AF65-F5344CB8AC3E}">
        <p14:creationId xmlns:p14="http://schemas.microsoft.com/office/powerpoint/2010/main" val="3773781388"/>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448257"/>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rPr>
              <a:t>Crabbe Service Co. Inc.</a:t>
            </a: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134305745"/>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a room&#10;&#10;Description automatically generated">
            <a:extLst>
              <a:ext uri="{FF2B5EF4-FFF2-40B4-BE49-F238E27FC236}">
                <a16:creationId xmlns:a16="http://schemas.microsoft.com/office/drawing/2014/main" id="{32011880-46AE-4842-9739-BB49E9FAD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10200" cy="6858000"/>
          </a:xfrm>
          <a:prstGeom prst="rect">
            <a:avLst/>
          </a:prstGeom>
        </p:spPr>
      </p:pic>
      <p:sp>
        <p:nvSpPr>
          <p:cNvPr id="5" name="Rectangle 4">
            <a:extLst>
              <a:ext uri="{FF2B5EF4-FFF2-40B4-BE49-F238E27FC236}">
                <a16:creationId xmlns:a16="http://schemas.microsoft.com/office/drawing/2014/main" id="{1D30D687-9AA4-4703-92C6-A53F5347C2FA}"/>
              </a:ext>
            </a:extLst>
          </p:cNvPr>
          <p:cNvSpPr/>
          <p:nvPr/>
        </p:nvSpPr>
        <p:spPr>
          <a:xfrm>
            <a:off x="5715000" y="228600"/>
            <a:ext cx="3276600" cy="6001643"/>
          </a:xfrm>
          <a:prstGeom prst="rect">
            <a:avLst/>
          </a:prstGeom>
        </p:spPr>
        <p:txBody>
          <a:bodyPr wrap="square">
            <a:spAutoFit/>
          </a:bodyPr>
          <a:lstStyle/>
          <a:p>
            <a:pPr algn="ctr"/>
            <a:r>
              <a:rPr lang="en-US" b="1" dirty="0"/>
              <a:t>Chapel Services </a:t>
            </a:r>
          </a:p>
          <a:p>
            <a:pPr algn="ctr"/>
            <a:r>
              <a:rPr lang="en-US" b="1" dirty="0"/>
              <a:t>Monday and Friday evenings after supper is always a special treat for the men.</a:t>
            </a:r>
          </a:p>
          <a:p>
            <a:pPr algn="ctr"/>
            <a:endParaRPr lang="en-US" b="1" dirty="0"/>
          </a:p>
          <a:p>
            <a:pPr algn="ctr"/>
            <a:r>
              <a:rPr lang="en-US" b="1" dirty="0"/>
              <a:t>Pastors and Church groups from the community come out to serve the Lord and to be a testimony to the men here at the mission.  We are grateful to all who take of their time to join us in our Chapel Services.</a:t>
            </a:r>
          </a:p>
        </p:txBody>
      </p:sp>
    </p:spTree>
    <p:extLst>
      <p:ext uri="{BB962C8B-B14F-4D97-AF65-F5344CB8AC3E}">
        <p14:creationId xmlns:p14="http://schemas.microsoft.com/office/powerpoint/2010/main" val="1647103147"/>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1" y="1976036"/>
            <a:ext cx="9144000" cy="3139321"/>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6600" b="1" dirty="0">
                <a:solidFill>
                  <a:prstClr val="black"/>
                </a:solidFill>
              </a:rPr>
              <a:t>Allen &amp; Kim Eddings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Times New Roman" pitchFamily="18" charset="0"/>
                <a:ea typeface="+mn-ea"/>
                <a:cs typeface="+mn-cs"/>
              </a:rPr>
              <a:t>In Memory of</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6600" b="1" dirty="0">
                <a:solidFill>
                  <a:prstClr val="black"/>
                </a:solidFill>
              </a:rPr>
              <a:t>Carl </a:t>
            </a:r>
            <a:r>
              <a:rPr lang="en-US" sz="6600" b="1" dirty="0" err="1">
                <a:solidFill>
                  <a:prstClr val="black"/>
                </a:solidFill>
              </a:rPr>
              <a:t>Pecci</a:t>
            </a:r>
            <a:endParaRPr kumimoji="0" lang="en-US" sz="66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1952069124"/>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6DBB3E-1FCF-46C4-9199-7C1940CC7E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019800" cy="6858000"/>
          </a:xfrm>
          <a:prstGeom prst="rect">
            <a:avLst/>
          </a:prstGeom>
        </p:spPr>
      </p:pic>
      <p:sp>
        <p:nvSpPr>
          <p:cNvPr id="5" name="TextBox 4">
            <a:extLst>
              <a:ext uri="{FF2B5EF4-FFF2-40B4-BE49-F238E27FC236}">
                <a16:creationId xmlns:a16="http://schemas.microsoft.com/office/drawing/2014/main" id="{A5DD6CA2-B387-42B0-AC6A-5BCCFEE91385}"/>
              </a:ext>
            </a:extLst>
          </p:cNvPr>
          <p:cNvSpPr txBox="1"/>
          <p:nvPr/>
        </p:nvSpPr>
        <p:spPr>
          <a:xfrm>
            <a:off x="6019800" y="1219200"/>
            <a:ext cx="3124200" cy="4832092"/>
          </a:xfrm>
          <a:prstGeom prst="rect">
            <a:avLst/>
          </a:prstGeom>
          <a:noFill/>
        </p:spPr>
        <p:txBody>
          <a:bodyPr wrap="square" rtlCol="0">
            <a:spAutoFit/>
          </a:bodyPr>
          <a:lstStyle/>
          <a:p>
            <a:pPr algn="ctr"/>
            <a:r>
              <a:rPr lang="en-US" sz="2800" b="1" dirty="0"/>
              <a:t>Food Collection and Distribution is another important ministry of Piedmont Rescue Mission.  </a:t>
            </a:r>
          </a:p>
          <a:p>
            <a:pPr algn="ctr"/>
            <a:r>
              <a:rPr lang="en-US" sz="2800" b="1" dirty="0"/>
              <a:t>PRM distributes  food to needy in our community two days of the week.</a:t>
            </a:r>
          </a:p>
        </p:txBody>
      </p:sp>
    </p:spTree>
    <p:extLst>
      <p:ext uri="{BB962C8B-B14F-4D97-AF65-F5344CB8AC3E}">
        <p14:creationId xmlns:p14="http://schemas.microsoft.com/office/powerpoint/2010/main" val="3418423870"/>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14287" y="2411955"/>
            <a:ext cx="9144000" cy="2123658"/>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6600" b="1" dirty="0">
                <a:solidFill>
                  <a:prstClr val="black"/>
                </a:solidFill>
              </a:rPr>
              <a:t>First Associate Reformed Presbyterian</a:t>
            </a:r>
            <a:endParaRPr kumimoji="0" lang="en-US" sz="66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3220009494"/>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8EFE6F-A349-40BD-85E8-9B532F5CC9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181600" cy="6858000"/>
          </a:xfrm>
          <a:prstGeom prst="rect">
            <a:avLst/>
          </a:prstGeom>
        </p:spPr>
      </p:pic>
      <p:sp>
        <p:nvSpPr>
          <p:cNvPr id="4" name="TextBox 3">
            <a:extLst>
              <a:ext uri="{FF2B5EF4-FFF2-40B4-BE49-F238E27FC236}">
                <a16:creationId xmlns:a16="http://schemas.microsoft.com/office/drawing/2014/main" id="{DD4CA2C8-FB6D-48B2-A8A8-BA725C1F38BC}"/>
              </a:ext>
            </a:extLst>
          </p:cNvPr>
          <p:cNvSpPr txBox="1"/>
          <p:nvPr/>
        </p:nvSpPr>
        <p:spPr>
          <a:xfrm>
            <a:off x="5486400" y="151179"/>
            <a:ext cx="3276600" cy="6555641"/>
          </a:xfrm>
          <a:prstGeom prst="rect">
            <a:avLst/>
          </a:prstGeom>
          <a:noFill/>
        </p:spPr>
        <p:txBody>
          <a:bodyPr wrap="square" rtlCol="0">
            <a:spAutoFit/>
          </a:bodyPr>
          <a:lstStyle/>
          <a:p>
            <a:pPr algn="ctr"/>
            <a:r>
              <a:rPr lang="en-US" sz="2800" b="1" dirty="0"/>
              <a:t>Piedmont Rescue Mission also serves our community Thanksgiving Meals and Christmas Meals.  At Christmas we serve approximately 600 people.  We give out toys to the children, but most important of all we share the Gospel with everyone that comes to the meal.</a:t>
            </a:r>
          </a:p>
        </p:txBody>
      </p:sp>
    </p:spTree>
    <p:extLst>
      <p:ext uri="{BB962C8B-B14F-4D97-AF65-F5344CB8AC3E}">
        <p14:creationId xmlns:p14="http://schemas.microsoft.com/office/powerpoint/2010/main" val="2763880789"/>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9525" y="2286000"/>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0" b="1" dirty="0">
                <a:solidFill>
                  <a:prstClr val="black"/>
                </a:solidFill>
              </a:rPr>
              <a:t>First Wesleyan Church</a:t>
            </a:r>
            <a:endPar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1187312334"/>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tree, people&#10;&#10;Description automatically generated">
            <a:extLst>
              <a:ext uri="{FF2B5EF4-FFF2-40B4-BE49-F238E27FC236}">
                <a16:creationId xmlns:a16="http://schemas.microsoft.com/office/drawing/2014/main" id="{2B4DB4E3-8C05-4684-B5E0-D25491B6EF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992"/>
            <a:ext cx="5486400" cy="6858000"/>
          </a:xfrm>
          <a:prstGeom prst="rect">
            <a:avLst/>
          </a:prstGeom>
        </p:spPr>
      </p:pic>
      <p:sp>
        <p:nvSpPr>
          <p:cNvPr id="4" name="TextBox 3">
            <a:extLst>
              <a:ext uri="{FF2B5EF4-FFF2-40B4-BE49-F238E27FC236}">
                <a16:creationId xmlns:a16="http://schemas.microsoft.com/office/drawing/2014/main" id="{E71362E6-2257-43F8-B63C-B118AE68A276}"/>
              </a:ext>
            </a:extLst>
          </p:cNvPr>
          <p:cNvSpPr txBox="1"/>
          <p:nvPr/>
        </p:nvSpPr>
        <p:spPr>
          <a:xfrm>
            <a:off x="5638800" y="1295400"/>
            <a:ext cx="3352800" cy="4031873"/>
          </a:xfrm>
          <a:prstGeom prst="rect">
            <a:avLst/>
          </a:prstGeom>
          <a:noFill/>
        </p:spPr>
        <p:txBody>
          <a:bodyPr wrap="square" rtlCol="0">
            <a:spAutoFit/>
          </a:bodyPr>
          <a:lstStyle/>
          <a:p>
            <a:pPr algn="ctr"/>
            <a:r>
              <a:rPr lang="en-US" sz="3200" b="1" dirty="0"/>
              <a:t>We love fellowshipping with our volunteers that come out to help us during our Thanksgiving and Christmas meals.</a:t>
            </a:r>
          </a:p>
        </p:txBody>
      </p:sp>
    </p:spTree>
    <p:extLst>
      <p:ext uri="{BB962C8B-B14F-4D97-AF65-F5344CB8AC3E}">
        <p14:creationId xmlns:p14="http://schemas.microsoft.com/office/powerpoint/2010/main" val="4208613760"/>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286000"/>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0" b="1" dirty="0">
                <a:solidFill>
                  <a:prstClr val="black"/>
                </a:solidFill>
              </a:rPr>
              <a:t>Grace Memorial Baptist Church</a:t>
            </a:r>
            <a:endPar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2758646462"/>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edmont Rescue Mission&#10;1982-2021&#10;&#10;">
            <a:extLst>
              <a:ext uri="{FF2B5EF4-FFF2-40B4-BE49-F238E27FC236}">
                <a16:creationId xmlns:a16="http://schemas.microsoft.com/office/drawing/2014/main" id="{34D14741-5D1B-497B-957B-360CD16DE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 y="-1295400"/>
            <a:ext cx="9101328" cy="7197012"/>
          </a:xfrm>
          <a:prstGeom prst="rect">
            <a:avLst/>
          </a:prstGeom>
        </p:spPr>
      </p:pic>
      <p:sp>
        <p:nvSpPr>
          <p:cNvPr id="4" name="TextBox 3">
            <a:extLst>
              <a:ext uri="{FF2B5EF4-FFF2-40B4-BE49-F238E27FC236}">
                <a16:creationId xmlns:a16="http://schemas.microsoft.com/office/drawing/2014/main" id="{86744583-A8F7-4B8B-9F91-38F72A9D3A63}"/>
              </a:ext>
            </a:extLst>
          </p:cNvPr>
          <p:cNvSpPr txBox="1"/>
          <p:nvPr/>
        </p:nvSpPr>
        <p:spPr>
          <a:xfrm>
            <a:off x="1431036" y="6096000"/>
            <a:ext cx="6324600" cy="523220"/>
          </a:xfrm>
          <a:prstGeom prst="rect">
            <a:avLst/>
          </a:prstGeom>
          <a:noFill/>
        </p:spPr>
        <p:txBody>
          <a:bodyPr wrap="square" rtlCol="0">
            <a:spAutoFit/>
          </a:bodyPr>
          <a:lstStyle/>
          <a:p>
            <a:r>
              <a:rPr lang="en-US" sz="2800" b="1" dirty="0"/>
              <a:t>Piedmont Rescue Mission   1982-2021</a:t>
            </a:r>
          </a:p>
        </p:txBody>
      </p:sp>
    </p:spTree>
    <p:extLst>
      <p:ext uri="{BB962C8B-B14F-4D97-AF65-F5344CB8AC3E}">
        <p14:creationId xmlns:p14="http://schemas.microsoft.com/office/powerpoint/2010/main" val="1534925004"/>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ceiling, people&#10;&#10;Description automatically generated">
            <a:extLst>
              <a:ext uri="{FF2B5EF4-FFF2-40B4-BE49-F238E27FC236}">
                <a16:creationId xmlns:a16="http://schemas.microsoft.com/office/drawing/2014/main" id="{864CD389-3D23-42E6-A2B8-4945A447E0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715000" cy="6858000"/>
          </a:xfrm>
          <a:prstGeom prst="rect">
            <a:avLst/>
          </a:prstGeom>
        </p:spPr>
      </p:pic>
      <p:sp>
        <p:nvSpPr>
          <p:cNvPr id="4" name="TextBox 3">
            <a:extLst>
              <a:ext uri="{FF2B5EF4-FFF2-40B4-BE49-F238E27FC236}">
                <a16:creationId xmlns:a16="http://schemas.microsoft.com/office/drawing/2014/main" id="{4B61AB6E-D01A-40F9-9913-7F82EDCFDF9E}"/>
              </a:ext>
            </a:extLst>
          </p:cNvPr>
          <p:cNvSpPr txBox="1"/>
          <p:nvPr/>
        </p:nvSpPr>
        <p:spPr>
          <a:xfrm>
            <a:off x="6019800" y="1228397"/>
            <a:ext cx="2895600" cy="4401205"/>
          </a:xfrm>
          <a:prstGeom prst="rect">
            <a:avLst/>
          </a:prstGeom>
          <a:noFill/>
        </p:spPr>
        <p:txBody>
          <a:bodyPr wrap="square" rtlCol="0">
            <a:spAutoFit/>
          </a:bodyPr>
          <a:lstStyle/>
          <a:p>
            <a:pPr algn="ctr"/>
            <a:r>
              <a:rPr lang="en-US" sz="4000" b="1" dirty="0"/>
              <a:t>Keeping warm at our Christmas Event with Hot Chocolate and Coffee!</a:t>
            </a:r>
          </a:p>
        </p:txBody>
      </p:sp>
    </p:spTree>
    <p:extLst>
      <p:ext uri="{BB962C8B-B14F-4D97-AF65-F5344CB8AC3E}">
        <p14:creationId xmlns:p14="http://schemas.microsoft.com/office/powerpoint/2010/main" val="4045432776"/>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14287" y="2151727"/>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0" b="1" dirty="0">
                <a:solidFill>
                  <a:prstClr val="black"/>
                </a:solidFill>
              </a:rPr>
              <a:t>Grace Reformed Baptist</a:t>
            </a:r>
            <a:endPar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3890578348"/>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726E070F-59B5-405F-9C89-E9C9EC0E9A9C}"/>
              </a:ext>
            </a:extLst>
          </p:cNvPr>
          <p:cNvGraphicFramePr>
            <a:graphicFrameLocks noChangeAspect="1"/>
          </p:cNvGraphicFramePr>
          <p:nvPr>
            <p:extLst>
              <p:ext uri="{D42A27DB-BD31-4B8C-83A1-F6EECF244321}">
                <p14:modId xmlns:p14="http://schemas.microsoft.com/office/powerpoint/2010/main" val="873421420"/>
              </p:ext>
            </p:extLst>
          </p:nvPr>
        </p:nvGraphicFramePr>
        <p:xfrm>
          <a:off x="-152400" y="0"/>
          <a:ext cx="9296400" cy="7239000"/>
        </p:xfrm>
        <a:graphic>
          <a:graphicData uri="http://schemas.openxmlformats.org/presentationml/2006/ole">
            <mc:AlternateContent xmlns:mc="http://schemas.openxmlformats.org/markup-compatibility/2006">
              <mc:Choice xmlns:v="urn:schemas-microsoft-com:vml" Requires="v">
                <p:oleObj spid="_x0000_s1034" name="Document" r:id="rId3" imgW="5940848" imgH="2252004" progId="Word.Document.12">
                  <p:embed/>
                </p:oleObj>
              </mc:Choice>
              <mc:Fallback>
                <p:oleObj name="Document" r:id="rId3" imgW="5940848" imgH="2252004" progId="Word.Document.12">
                  <p:embed/>
                  <p:pic>
                    <p:nvPicPr>
                      <p:cNvPr id="0" name=""/>
                      <p:cNvPicPr/>
                      <p:nvPr/>
                    </p:nvPicPr>
                    <p:blipFill>
                      <a:blip r:embed="rId4"/>
                      <a:stretch>
                        <a:fillRect/>
                      </a:stretch>
                    </p:blipFill>
                    <p:spPr>
                      <a:xfrm>
                        <a:off x="-152400" y="0"/>
                        <a:ext cx="9296400" cy="7239000"/>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AA0F3EE6-748E-4FC2-8917-5A68DA716862}"/>
              </a:ext>
            </a:extLst>
          </p:cNvPr>
          <p:cNvSpPr txBox="1"/>
          <p:nvPr/>
        </p:nvSpPr>
        <p:spPr>
          <a:xfrm>
            <a:off x="5791200" y="2133600"/>
            <a:ext cx="2895600" cy="2000548"/>
          </a:xfrm>
          <a:prstGeom prst="rect">
            <a:avLst/>
          </a:prstGeom>
          <a:noFill/>
        </p:spPr>
        <p:txBody>
          <a:bodyPr wrap="square" rtlCol="0">
            <a:spAutoFit/>
          </a:bodyPr>
          <a:lstStyle/>
          <a:p>
            <a:pPr algn="ctr"/>
            <a:r>
              <a:rPr lang="en-US" sz="4000" b="1" dirty="0"/>
              <a:t>Alamance </a:t>
            </a:r>
            <a:r>
              <a:rPr lang="en-US" sz="4400" b="1" dirty="0"/>
              <a:t>Pregnancy</a:t>
            </a:r>
            <a:r>
              <a:rPr lang="en-US" sz="4000" b="1" dirty="0"/>
              <a:t> Services</a:t>
            </a:r>
          </a:p>
        </p:txBody>
      </p:sp>
    </p:spTree>
    <p:extLst>
      <p:ext uri="{BB962C8B-B14F-4D97-AF65-F5344CB8AC3E}">
        <p14:creationId xmlns:p14="http://schemas.microsoft.com/office/powerpoint/2010/main" val="3182637291"/>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286000"/>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rPr>
              <a:t>Graham Friends Church</a:t>
            </a: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5765049"/>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9965BB-F2F3-4CBA-90D5-A7DE28EB21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78155"/>
            <a:ext cx="4191000" cy="3579845"/>
          </a:xfrm>
          <a:prstGeom prst="rect">
            <a:avLst/>
          </a:prstGeom>
        </p:spPr>
      </p:pic>
      <p:pic>
        <p:nvPicPr>
          <p:cNvPr id="7" name="Picture 6">
            <a:extLst>
              <a:ext uri="{FF2B5EF4-FFF2-40B4-BE49-F238E27FC236}">
                <a16:creationId xmlns:a16="http://schemas.microsoft.com/office/drawing/2014/main" id="{9751DB66-0677-435D-9164-DBAA32FF8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5"/>
            <a:ext cx="4191000" cy="3427446"/>
          </a:xfrm>
          <a:prstGeom prst="rect">
            <a:avLst/>
          </a:prstGeom>
        </p:spPr>
      </p:pic>
      <p:sp>
        <p:nvSpPr>
          <p:cNvPr id="8" name="TextBox 7">
            <a:extLst>
              <a:ext uri="{FF2B5EF4-FFF2-40B4-BE49-F238E27FC236}">
                <a16:creationId xmlns:a16="http://schemas.microsoft.com/office/drawing/2014/main" id="{DB573CE5-88EA-4B08-B694-BB2B052721E4}"/>
              </a:ext>
            </a:extLst>
          </p:cNvPr>
          <p:cNvSpPr txBox="1"/>
          <p:nvPr/>
        </p:nvSpPr>
        <p:spPr>
          <a:xfrm>
            <a:off x="4191000" y="1012954"/>
            <a:ext cx="4876800" cy="4832092"/>
          </a:xfrm>
          <a:prstGeom prst="rect">
            <a:avLst/>
          </a:prstGeom>
          <a:noFill/>
        </p:spPr>
        <p:txBody>
          <a:bodyPr wrap="square" rtlCol="0">
            <a:spAutoFit/>
          </a:bodyPr>
          <a:lstStyle/>
          <a:p>
            <a:pPr algn="ctr"/>
            <a:r>
              <a:rPr lang="en-US" sz="4400" b="1" dirty="0"/>
              <a:t>Alamance Pregnancy Services </a:t>
            </a:r>
          </a:p>
          <a:p>
            <a:pPr algn="ctr"/>
            <a:r>
              <a:rPr lang="en-US" sz="4400" b="1" dirty="0"/>
              <a:t>Counselors</a:t>
            </a:r>
          </a:p>
          <a:p>
            <a:pPr algn="ctr"/>
            <a:endParaRPr lang="en-US" sz="4400" dirty="0"/>
          </a:p>
          <a:p>
            <a:pPr algn="ctr"/>
            <a:r>
              <a:rPr lang="en-US" sz="4400" b="1" dirty="0"/>
              <a:t>Tammy Honeycutt</a:t>
            </a:r>
          </a:p>
          <a:p>
            <a:pPr algn="ctr"/>
            <a:r>
              <a:rPr lang="en-US" sz="4400" b="1" dirty="0"/>
              <a:t> and</a:t>
            </a:r>
          </a:p>
          <a:p>
            <a:pPr algn="ctr"/>
            <a:r>
              <a:rPr lang="en-US" sz="4400" b="1" dirty="0"/>
              <a:t> Jeanne Weeks</a:t>
            </a:r>
          </a:p>
        </p:txBody>
      </p:sp>
    </p:spTree>
    <p:extLst>
      <p:ext uri="{BB962C8B-B14F-4D97-AF65-F5344CB8AC3E}">
        <p14:creationId xmlns:p14="http://schemas.microsoft.com/office/powerpoint/2010/main" val="1262116553"/>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9525" y="2448257"/>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0" b="1" dirty="0">
                <a:solidFill>
                  <a:prstClr val="black"/>
                </a:solidFill>
              </a:rPr>
              <a:t>Harvest Baptist Church</a:t>
            </a:r>
            <a:endPar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1914750541"/>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scene, cluttered&#10;&#10;Description automatically generated">
            <a:extLst>
              <a:ext uri="{FF2B5EF4-FFF2-40B4-BE49-F238E27FC236}">
                <a16:creationId xmlns:a16="http://schemas.microsoft.com/office/drawing/2014/main" id="{912CA02B-7B43-4C4A-B187-51B7DCF95D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105400" cy="6858000"/>
          </a:xfrm>
          <a:prstGeom prst="rect">
            <a:avLst/>
          </a:prstGeom>
        </p:spPr>
      </p:pic>
      <p:sp>
        <p:nvSpPr>
          <p:cNvPr id="4" name="TextBox 3">
            <a:extLst>
              <a:ext uri="{FF2B5EF4-FFF2-40B4-BE49-F238E27FC236}">
                <a16:creationId xmlns:a16="http://schemas.microsoft.com/office/drawing/2014/main" id="{A78F9B38-B1C8-48C7-BA97-4358AAB70FC2}"/>
              </a:ext>
            </a:extLst>
          </p:cNvPr>
          <p:cNvSpPr txBox="1"/>
          <p:nvPr/>
        </p:nvSpPr>
        <p:spPr>
          <a:xfrm>
            <a:off x="5135217" y="305068"/>
            <a:ext cx="4038600" cy="6247864"/>
          </a:xfrm>
          <a:prstGeom prst="rect">
            <a:avLst/>
          </a:prstGeom>
          <a:noFill/>
        </p:spPr>
        <p:txBody>
          <a:bodyPr wrap="square" rtlCol="0">
            <a:spAutoFit/>
          </a:bodyPr>
          <a:lstStyle/>
          <a:p>
            <a:pPr algn="ctr"/>
            <a:r>
              <a:rPr lang="en-US" sz="3600" b="1" dirty="0"/>
              <a:t>Alamance Pregnancy Services Volunteers</a:t>
            </a:r>
          </a:p>
          <a:p>
            <a:pPr algn="ctr"/>
            <a:r>
              <a:rPr lang="en-US" sz="3600" b="1" dirty="0"/>
              <a:t>We are so thankful for Mrs. Nita and her granddaughter Suzie for all the hard work they put into keeping the baby storeroom organized</a:t>
            </a:r>
            <a:r>
              <a:rPr lang="en-US" sz="4000" b="1" dirty="0"/>
              <a:t>.</a:t>
            </a:r>
          </a:p>
        </p:txBody>
      </p:sp>
    </p:spTree>
    <p:extLst>
      <p:ext uri="{BB962C8B-B14F-4D97-AF65-F5344CB8AC3E}">
        <p14:creationId xmlns:p14="http://schemas.microsoft.com/office/powerpoint/2010/main" val="4180656921"/>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151727"/>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0" b="1" dirty="0">
                <a:solidFill>
                  <a:prstClr val="black"/>
                </a:solidFill>
              </a:rPr>
              <a:t>Heritage Real Estate</a:t>
            </a:r>
            <a:endPar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149641143"/>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101757E-B182-4AFA-8CDA-2C9F23F6A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6858000"/>
          </a:xfrm>
          <a:prstGeom prst="rect">
            <a:avLst/>
          </a:prstGeom>
        </p:spPr>
      </p:pic>
      <p:sp>
        <p:nvSpPr>
          <p:cNvPr id="4" name="TextBox 3">
            <a:extLst>
              <a:ext uri="{FF2B5EF4-FFF2-40B4-BE49-F238E27FC236}">
                <a16:creationId xmlns:a16="http://schemas.microsoft.com/office/drawing/2014/main" id="{8F6ACAB5-5AF2-42D5-A81D-7C5F80BB7CFE}"/>
              </a:ext>
            </a:extLst>
          </p:cNvPr>
          <p:cNvSpPr txBox="1"/>
          <p:nvPr/>
        </p:nvSpPr>
        <p:spPr>
          <a:xfrm>
            <a:off x="5470849" y="428178"/>
            <a:ext cx="3657600" cy="6001643"/>
          </a:xfrm>
          <a:prstGeom prst="rect">
            <a:avLst/>
          </a:prstGeom>
          <a:noFill/>
        </p:spPr>
        <p:txBody>
          <a:bodyPr wrap="square" rtlCol="0">
            <a:spAutoFit/>
          </a:bodyPr>
          <a:lstStyle/>
          <a:p>
            <a:pPr algn="ctr"/>
            <a:r>
              <a:rPr lang="en-US" sz="3200" b="1" dirty="0"/>
              <a:t>Every lady that comes to our offices for an appointment receive this wordless book bracelet and the gospel!  Our main objective here is to make sure no one leaves our office without a gospel message!</a:t>
            </a:r>
          </a:p>
        </p:txBody>
      </p:sp>
    </p:spTree>
    <p:extLst>
      <p:ext uri="{BB962C8B-B14F-4D97-AF65-F5344CB8AC3E}">
        <p14:creationId xmlns:p14="http://schemas.microsoft.com/office/powerpoint/2010/main" val="3090834850"/>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151727"/>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0" b="1" dirty="0" err="1">
                <a:solidFill>
                  <a:prstClr val="black"/>
                </a:solidFill>
              </a:rPr>
              <a:t>Hurlockers</a:t>
            </a:r>
            <a:r>
              <a:rPr lang="en-US" sz="8000" b="1" dirty="0">
                <a:solidFill>
                  <a:prstClr val="black"/>
                </a:solidFill>
              </a:rPr>
              <a:t> Truck &amp; Trailer Repair</a:t>
            </a:r>
            <a:endPar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3919287435"/>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519155"/>
            <a:ext cx="9144000" cy="1323439"/>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algn="ctr"/>
            <a:r>
              <a:rPr lang="en-US" sz="8000" b="1" dirty="0"/>
              <a:t>Baptist Temple </a:t>
            </a: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endParaRPr lang="en-US"/>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endParaRPr lang="en-US"/>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endParaRPr lang="en-US"/>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endParaRPr lang="en-US"/>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endParaRPr lang="en-US"/>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endParaRPr lang="en-US"/>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endParaRPr lang="en-US"/>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endParaRPr lang="en-US"/>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endParaRPr lang="en-US"/>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endParaRPr lang="en-US"/>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2106167916"/>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vessel, jar&#10;&#10;Description automatically generated">
            <a:extLst>
              <a:ext uri="{FF2B5EF4-FFF2-40B4-BE49-F238E27FC236}">
                <a16:creationId xmlns:a16="http://schemas.microsoft.com/office/drawing/2014/main" id="{2CFF4ABF-466F-4DC5-A30F-595DF7C5DC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61" y="0"/>
            <a:ext cx="3124815" cy="6858000"/>
          </a:xfrm>
          <a:prstGeom prst="rect">
            <a:avLst/>
          </a:prstGeom>
        </p:spPr>
      </p:pic>
      <p:sp>
        <p:nvSpPr>
          <p:cNvPr id="5" name="TextBox 4">
            <a:extLst>
              <a:ext uri="{FF2B5EF4-FFF2-40B4-BE49-F238E27FC236}">
                <a16:creationId xmlns:a16="http://schemas.microsoft.com/office/drawing/2014/main" id="{45E45587-95DA-427C-9518-D92409712D2A}"/>
              </a:ext>
            </a:extLst>
          </p:cNvPr>
          <p:cNvSpPr txBox="1"/>
          <p:nvPr/>
        </p:nvSpPr>
        <p:spPr>
          <a:xfrm>
            <a:off x="3228557" y="838200"/>
            <a:ext cx="5543938" cy="4832092"/>
          </a:xfrm>
          <a:prstGeom prst="rect">
            <a:avLst/>
          </a:prstGeom>
          <a:noFill/>
        </p:spPr>
        <p:txBody>
          <a:bodyPr wrap="square" rtlCol="0">
            <a:spAutoFit/>
          </a:bodyPr>
          <a:lstStyle/>
          <a:p>
            <a:pPr algn="ctr"/>
            <a:r>
              <a:rPr lang="en-US" sz="4400" b="1" dirty="0"/>
              <a:t>A Great Big Thank</a:t>
            </a:r>
          </a:p>
          <a:p>
            <a:pPr algn="ctr"/>
            <a:r>
              <a:rPr lang="en-US" sz="4400" b="1" dirty="0"/>
              <a:t> you to all of you who participated in the </a:t>
            </a:r>
          </a:p>
          <a:p>
            <a:pPr algn="ctr"/>
            <a:r>
              <a:rPr lang="en-US" sz="4400" b="1" dirty="0"/>
              <a:t>Baby Bottle Boomerang</a:t>
            </a:r>
          </a:p>
          <a:p>
            <a:pPr algn="ctr"/>
            <a:r>
              <a:rPr lang="en-US" sz="4400" b="1" dirty="0"/>
              <a:t> in 2021. </a:t>
            </a:r>
          </a:p>
          <a:p>
            <a:pPr algn="ctr"/>
            <a:r>
              <a:rPr lang="en-US" sz="4400" b="1" dirty="0"/>
              <a:t> Best Year Ever!!!!</a:t>
            </a:r>
          </a:p>
        </p:txBody>
      </p:sp>
    </p:spTree>
    <p:extLst>
      <p:ext uri="{BB962C8B-B14F-4D97-AF65-F5344CB8AC3E}">
        <p14:creationId xmlns:p14="http://schemas.microsoft.com/office/powerpoint/2010/main" val="2374461494"/>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519155"/>
            <a:ext cx="9144000" cy="1323439"/>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0" b="1" dirty="0" err="1">
                <a:solidFill>
                  <a:prstClr val="black"/>
                </a:solidFill>
              </a:rPr>
              <a:t>Kernodle</a:t>
            </a:r>
            <a:r>
              <a:rPr lang="en-US" sz="8000" b="1" dirty="0">
                <a:solidFill>
                  <a:prstClr val="black"/>
                </a:solidFill>
              </a:rPr>
              <a:t> Clinic</a:t>
            </a:r>
            <a:endPar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291827570"/>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baby&#10;&#10;Description automatically generated">
            <a:extLst>
              <a:ext uri="{FF2B5EF4-FFF2-40B4-BE49-F238E27FC236}">
                <a16:creationId xmlns:a16="http://schemas.microsoft.com/office/drawing/2014/main" id="{A0F42920-9D77-40DD-99CE-C9734FB1FB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2379" y="4642949"/>
            <a:ext cx="2200331" cy="2252472"/>
          </a:xfrm>
          <a:prstGeom prst="rect">
            <a:avLst/>
          </a:prstGeom>
        </p:spPr>
      </p:pic>
      <p:pic>
        <p:nvPicPr>
          <p:cNvPr id="5" name="Picture 4" descr="A person holding a baby&#10;&#10;Description automatically generated">
            <a:extLst>
              <a:ext uri="{FF2B5EF4-FFF2-40B4-BE49-F238E27FC236}">
                <a16:creationId xmlns:a16="http://schemas.microsoft.com/office/drawing/2014/main" id="{E8B77058-0269-4780-AA29-37E968CE4B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0" y="18220"/>
            <a:ext cx="1996378" cy="3301874"/>
          </a:xfrm>
          <a:prstGeom prst="rect">
            <a:avLst/>
          </a:prstGeom>
        </p:spPr>
      </p:pic>
      <p:pic>
        <p:nvPicPr>
          <p:cNvPr id="7" name="Picture 6">
            <a:extLst>
              <a:ext uri="{FF2B5EF4-FFF2-40B4-BE49-F238E27FC236}">
                <a16:creationId xmlns:a16="http://schemas.microsoft.com/office/drawing/2014/main" id="{5FB8E905-2F13-40D8-BF98-E6A014FF0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1" y="1492693"/>
            <a:ext cx="1542288" cy="1807185"/>
          </a:xfrm>
          <a:prstGeom prst="rect">
            <a:avLst/>
          </a:prstGeom>
        </p:spPr>
      </p:pic>
      <p:pic>
        <p:nvPicPr>
          <p:cNvPr id="9" name="Picture 8" descr="A picture containing indoor, person&#10;&#10;Description automatically generated">
            <a:extLst>
              <a:ext uri="{FF2B5EF4-FFF2-40B4-BE49-F238E27FC236}">
                <a16:creationId xmlns:a16="http://schemas.microsoft.com/office/drawing/2014/main" id="{7DCEC70A-FC2D-46C9-A475-7AC75A4D21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2836" y="2798240"/>
            <a:ext cx="1737422" cy="2077724"/>
          </a:xfrm>
          <a:prstGeom prst="rect">
            <a:avLst/>
          </a:prstGeom>
        </p:spPr>
      </p:pic>
      <p:pic>
        <p:nvPicPr>
          <p:cNvPr id="11" name="Picture 10">
            <a:extLst>
              <a:ext uri="{FF2B5EF4-FFF2-40B4-BE49-F238E27FC236}">
                <a16:creationId xmlns:a16="http://schemas.microsoft.com/office/drawing/2014/main" id="{42936093-00A4-42D9-BC2F-0E2CA8A00A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70" y="3298323"/>
            <a:ext cx="1570536" cy="1807185"/>
          </a:xfrm>
          <a:prstGeom prst="rect">
            <a:avLst/>
          </a:prstGeom>
        </p:spPr>
      </p:pic>
      <p:pic>
        <p:nvPicPr>
          <p:cNvPr id="13" name="Picture 12" descr="A picture containing person, crowd&#10;&#10;Description automatically generated">
            <a:extLst>
              <a:ext uri="{FF2B5EF4-FFF2-40B4-BE49-F238E27FC236}">
                <a16:creationId xmlns:a16="http://schemas.microsoft.com/office/drawing/2014/main" id="{F8B62884-92E2-42CF-8919-9FBF268480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19" y="4875964"/>
            <a:ext cx="2618420" cy="1963815"/>
          </a:xfrm>
          <a:prstGeom prst="rect">
            <a:avLst/>
          </a:prstGeom>
        </p:spPr>
      </p:pic>
      <p:pic>
        <p:nvPicPr>
          <p:cNvPr id="15" name="Picture 14" descr="A person holding a baby&#10;&#10;Description automatically generated">
            <a:extLst>
              <a:ext uri="{FF2B5EF4-FFF2-40B4-BE49-F238E27FC236}">
                <a16:creationId xmlns:a16="http://schemas.microsoft.com/office/drawing/2014/main" id="{614EFDB4-235D-4657-86E1-F48CE13791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30258" y="2768095"/>
            <a:ext cx="1662452" cy="1905000"/>
          </a:xfrm>
          <a:prstGeom prst="rect">
            <a:avLst/>
          </a:prstGeom>
        </p:spPr>
      </p:pic>
      <p:pic>
        <p:nvPicPr>
          <p:cNvPr id="17" name="Picture 16">
            <a:extLst>
              <a:ext uri="{FF2B5EF4-FFF2-40B4-BE49-F238E27FC236}">
                <a16:creationId xmlns:a16="http://schemas.microsoft.com/office/drawing/2014/main" id="{84546A4A-0653-43A9-B2C9-6460532F81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99489" y="-5786"/>
            <a:ext cx="2793222" cy="2804026"/>
          </a:xfrm>
          <a:prstGeom prst="rect">
            <a:avLst/>
          </a:prstGeom>
        </p:spPr>
      </p:pic>
      <p:sp>
        <p:nvSpPr>
          <p:cNvPr id="18" name="TextBox 17">
            <a:extLst>
              <a:ext uri="{FF2B5EF4-FFF2-40B4-BE49-F238E27FC236}">
                <a16:creationId xmlns:a16="http://schemas.microsoft.com/office/drawing/2014/main" id="{CD3EA0E4-E6EC-4246-9A02-2B92A3B21E51}"/>
              </a:ext>
            </a:extLst>
          </p:cNvPr>
          <p:cNvSpPr txBox="1"/>
          <p:nvPr/>
        </p:nvSpPr>
        <p:spPr>
          <a:xfrm>
            <a:off x="4792710" y="205168"/>
            <a:ext cx="4122690" cy="6863417"/>
          </a:xfrm>
          <a:prstGeom prst="rect">
            <a:avLst/>
          </a:prstGeom>
          <a:noFill/>
        </p:spPr>
        <p:txBody>
          <a:bodyPr wrap="square" rtlCol="0">
            <a:spAutoFit/>
          </a:bodyPr>
          <a:lstStyle/>
          <a:p>
            <a:pPr algn="ctr"/>
            <a:r>
              <a:rPr lang="en-US" sz="4400" b="1" dirty="0"/>
              <a:t>The many faces of</a:t>
            </a:r>
          </a:p>
          <a:p>
            <a:pPr algn="ctr"/>
            <a:r>
              <a:rPr lang="en-US" sz="4400" b="1" dirty="0"/>
              <a:t> Alamance Pregnancy Services</a:t>
            </a:r>
          </a:p>
          <a:p>
            <a:pPr algn="ctr"/>
            <a:r>
              <a:rPr lang="en-US" sz="4400" b="1" dirty="0"/>
              <a:t>We love them all</a:t>
            </a:r>
          </a:p>
          <a:p>
            <a:pPr algn="ctr"/>
            <a:r>
              <a:rPr lang="en-US" sz="4400" b="1" dirty="0"/>
              <a:t> Moms</a:t>
            </a:r>
          </a:p>
          <a:p>
            <a:pPr algn="ctr"/>
            <a:r>
              <a:rPr lang="en-US" sz="4400" b="1" dirty="0"/>
              <a:t> and </a:t>
            </a:r>
          </a:p>
          <a:p>
            <a:pPr algn="ctr"/>
            <a:r>
              <a:rPr lang="en-US" sz="4400" b="1" dirty="0"/>
              <a:t>Babies!</a:t>
            </a:r>
          </a:p>
        </p:txBody>
      </p:sp>
    </p:spTree>
    <p:extLst>
      <p:ext uri="{BB962C8B-B14F-4D97-AF65-F5344CB8AC3E}">
        <p14:creationId xmlns:p14="http://schemas.microsoft.com/office/powerpoint/2010/main" val="4287878302"/>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286000"/>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0" b="1" dirty="0" err="1">
                <a:solidFill>
                  <a:prstClr val="black"/>
                </a:solidFill>
              </a:rPr>
              <a:t>Mcleansville</a:t>
            </a:r>
            <a:r>
              <a:rPr lang="en-US" sz="8000" b="1" dirty="0">
                <a:solidFill>
                  <a:prstClr val="black"/>
                </a:solidFill>
              </a:rPr>
              <a:t> Baptist Church</a:t>
            </a:r>
            <a:endPar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487114213"/>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2B4137-4E6F-4099-9CDA-DE3C3BAD65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5029200" cy="6714986"/>
          </a:xfrm>
          <a:prstGeom prst="rect">
            <a:avLst/>
          </a:prstGeom>
        </p:spPr>
      </p:pic>
      <p:sp>
        <p:nvSpPr>
          <p:cNvPr id="7" name="TextBox 6">
            <a:extLst>
              <a:ext uri="{FF2B5EF4-FFF2-40B4-BE49-F238E27FC236}">
                <a16:creationId xmlns:a16="http://schemas.microsoft.com/office/drawing/2014/main" id="{D1D62FF8-9A2E-4B88-82F0-7C0A19B9CFB2}"/>
              </a:ext>
            </a:extLst>
          </p:cNvPr>
          <p:cNvSpPr txBox="1"/>
          <p:nvPr/>
        </p:nvSpPr>
        <p:spPr>
          <a:xfrm>
            <a:off x="5181600" y="151179"/>
            <a:ext cx="3810000" cy="6555641"/>
          </a:xfrm>
          <a:prstGeom prst="rect">
            <a:avLst/>
          </a:prstGeom>
          <a:noFill/>
        </p:spPr>
        <p:txBody>
          <a:bodyPr wrap="square" rtlCol="0">
            <a:spAutoFit/>
          </a:bodyPr>
          <a:lstStyle/>
          <a:p>
            <a:pPr algn="ctr"/>
            <a:r>
              <a:rPr lang="en-US" sz="2800" b="1" dirty="0"/>
              <a:t>PRM Women and</a:t>
            </a:r>
          </a:p>
          <a:p>
            <a:pPr algn="ctr"/>
            <a:r>
              <a:rPr lang="en-US" sz="2800" b="1" dirty="0"/>
              <a:t> Children’s Shelter</a:t>
            </a:r>
          </a:p>
          <a:p>
            <a:pPr algn="ctr"/>
            <a:r>
              <a:rPr lang="en-US" sz="2800" b="1" dirty="0"/>
              <a:t>Thank you to all individuals and groups who have come out and volunteered your service to help us renovate this building.</a:t>
            </a:r>
          </a:p>
          <a:p>
            <a:pPr algn="ctr"/>
            <a:r>
              <a:rPr lang="en-US" sz="2800" b="1" dirty="0"/>
              <a:t>Please pray for the continued work on this project and that we will soon be able to say</a:t>
            </a:r>
            <a:r>
              <a:rPr lang="en-US" sz="2800" dirty="0"/>
              <a:t>, </a:t>
            </a:r>
            <a:r>
              <a:rPr lang="en-US" sz="2800" b="1" i="1" dirty="0"/>
              <a:t>“Yes, we do have a place for women and children.”</a:t>
            </a:r>
          </a:p>
        </p:txBody>
      </p:sp>
    </p:spTree>
    <p:extLst>
      <p:ext uri="{BB962C8B-B14F-4D97-AF65-F5344CB8AC3E}">
        <p14:creationId xmlns:p14="http://schemas.microsoft.com/office/powerpoint/2010/main" val="4256171640"/>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519155"/>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Times New Roman" pitchFamily="18" charset="0"/>
                <a:ea typeface="+mn-ea"/>
                <a:cs typeface="+mn-cs"/>
              </a:rPr>
              <a:t>Lighthous</a:t>
            </a:r>
            <a:r>
              <a:rPr lang="en-US" sz="8000" b="1" dirty="0">
                <a:solidFill>
                  <a:prstClr val="black"/>
                </a:solidFill>
              </a:rPr>
              <a:t>e Bible Church</a:t>
            </a:r>
            <a:endPar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3584865431"/>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dirty, trash&#10;&#10;Description automatically generated">
            <a:extLst>
              <a:ext uri="{FF2B5EF4-FFF2-40B4-BE49-F238E27FC236}">
                <a16:creationId xmlns:a16="http://schemas.microsoft.com/office/drawing/2014/main" id="{7CDCF872-AC7E-4ACD-B229-28E454111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6" y="3110"/>
            <a:ext cx="5414865" cy="6854890"/>
          </a:xfrm>
          <a:prstGeom prst="rect">
            <a:avLst/>
          </a:prstGeom>
        </p:spPr>
      </p:pic>
      <p:sp>
        <p:nvSpPr>
          <p:cNvPr id="4" name="TextBox 3">
            <a:extLst>
              <a:ext uri="{FF2B5EF4-FFF2-40B4-BE49-F238E27FC236}">
                <a16:creationId xmlns:a16="http://schemas.microsoft.com/office/drawing/2014/main" id="{A61F06D6-465E-43E9-8A62-0A099A1C586E}"/>
              </a:ext>
            </a:extLst>
          </p:cNvPr>
          <p:cNvSpPr txBox="1"/>
          <p:nvPr/>
        </p:nvSpPr>
        <p:spPr>
          <a:xfrm>
            <a:off x="5715000" y="1351508"/>
            <a:ext cx="2895600" cy="4154984"/>
          </a:xfrm>
          <a:prstGeom prst="rect">
            <a:avLst/>
          </a:prstGeom>
          <a:noFill/>
        </p:spPr>
        <p:txBody>
          <a:bodyPr wrap="square" rtlCol="0">
            <a:spAutoFit/>
          </a:bodyPr>
          <a:lstStyle/>
          <a:p>
            <a:pPr algn="ctr"/>
            <a:r>
              <a:rPr lang="en-US" sz="4400" b="1" dirty="0"/>
              <a:t>Thank you to the Plumbers and Concrete Workers!</a:t>
            </a:r>
          </a:p>
        </p:txBody>
      </p:sp>
    </p:spTree>
    <p:extLst>
      <p:ext uri="{BB962C8B-B14F-4D97-AF65-F5344CB8AC3E}">
        <p14:creationId xmlns:p14="http://schemas.microsoft.com/office/powerpoint/2010/main" val="3441013562"/>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519155"/>
            <a:ext cx="9144000" cy="1323439"/>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0" b="1" dirty="0">
                <a:solidFill>
                  <a:prstClr val="black"/>
                </a:solidFill>
              </a:rPr>
              <a:t>Ernie &amp; Gail Mills</a:t>
            </a:r>
            <a:endPar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2931643899"/>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36B5BC-FF7C-486A-864D-DDF3B9C0BC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38357" cy="6858000"/>
          </a:xfrm>
          <a:prstGeom prst="rect">
            <a:avLst/>
          </a:prstGeom>
        </p:spPr>
      </p:pic>
      <p:sp>
        <p:nvSpPr>
          <p:cNvPr id="6" name="TextBox 5">
            <a:extLst>
              <a:ext uri="{FF2B5EF4-FFF2-40B4-BE49-F238E27FC236}">
                <a16:creationId xmlns:a16="http://schemas.microsoft.com/office/drawing/2014/main" id="{D31FE920-A36A-4D27-B2DB-AB2A604B8B40}"/>
              </a:ext>
            </a:extLst>
          </p:cNvPr>
          <p:cNvSpPr txBox="1"/>
          <p:nvPr/>
        </p:nvSpPr>
        <p:spPr>
          <a:xfrm>
            <a:off x="5715000" y="152400"/>
            <a:ext cx="2927931" cy="6186309"/>
          </a:xfrm>
          <a:prstGeom prst="rect">
            <a:avLst/>
          </a:prstGeom>
          <a:noFill/>
        </p:spPr>
        <p:txBody>
          <a:bodyPr wrap="square" rtlCol="0">
            <a:spAutoFit/>
          </a:bodyPr>
          <a:lstStyle/>
          <a:p>
            <a:pPr algn="ctr"/>
            <a:r>
              <a:rPr lang="en-US" sz="3600" b="1" dirty="0"/>
              <a:t>Thank you for the donation of the windows and for the individuals who worked tirelessly to install them.  This was not an easy task!</a:t>
            </a:r>
          </a:p>
        </p:txBody>
      </p:sp>
    </p:spTree>
    <p:extLst>
      <p:ext uri="{BB962C8B-B14F-4D97-AF65-F5344CB8AC3E}">
        <p14:creationId xmlns:p14="http://schemas.microsoft.com/office/powerpoint/2010/main" val="4043977011"/>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519155"/>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0" b="1" dirty="0">
                <a:solidFill>
                  <a:prstClr val="black"/>
                </a:solidFill>
              </a:rPr>
              <a:t>Homer &amp; Kathy Pike</a:t>
            </a:r>
            <a:endPar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1713770622"/>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82C4CF-D136-41D3-B931-668038594D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486400" cy="6858000"/>
          </a:xfrm>
          <a:prstGeom prst="rect">
            <a:avLst/>
          </a:prstGeom>
        </p:spPr>
      </p:pic>
      <p:sp>
        <p:nvSpPr>
          <p:cNvPr id="4" name="TextBox 3" descr="We will miss Mr. William Green&#10;Please continue to pray for his health">
            <a:extLst>
              <a:ext uri="{FF2B5EF4-FFF2-40B4-BE49-F238E27FC236}">
                <a16:creationId xmlns:a16="http://schemas.microsoft.com/office/drawing/2014/main" id="{29E69A64-75CA-4E87-AFE8-EE916C2E7922}"/>
              </a:ext>
              <a:ext uri="{C183D7F6-B498-43B3-948B-1728B52AA6E4}">
                <adec:decorative xmlns:adec="http://schemas.microsoft.com/office/drawing/2017/decorative" val="0"/>
              </a:ext>
            </a:extLst>
          </p:cNvPr>
          <p:cNvSpPr txBox="1"/>
          <p:nvPr/>
        </p:nvSpPr>
        <p:spPr>
          <a:xfrm>
            <a:off x="5486400" y="1536174"/>
            <a:ext cx="3657600" cy="3785652"/>
          </a:xfrm>
          <a:prstGeom prst="rect">
            <a:avLst/>
          </a:prstGeom>
          <a:noFill/>
        </p:spPr>
        <p:txBody>
          <a:bodyPr wrap="square" rtlCol="0">
            <a:spAutoFit/>
          </a:bodyPr>
          <a:lstStyle/>
          <a:p>
            <a:pPr algn="ctr"/>
            <a:r>
              <a:rPr lang="en-US" sz="4000" b="1" dirty="0"/>
              <a:t>We will miss </a:t>
            </a:r>
          </a:p>
          <a:p>
            <a:pPr algn="ctr"/>
            <a:r>
              <a:rPr lang="en-US" sz="4000" b="1" dirty="0"/>
              <a:t>Mr. William Green.  Please continue to pray for him and his health</a:t>
            </a:r>
            <a:r>
              <a:rPr lang="en-US" sz="4000" dirty="0"/>
              <a:t>.</a:t>
            </a:r>
          </a:p>
        </p:txBody>
      </p:sp>
    </p:spTree>
    <p:extLst>
      <p:ext uri="{BB962C8B-B14F-4D97-AF65-F5344CB8AC3E}">
        <p14:creationId xmlns:p14="http://schemas.microsoft.com/office/powerpoint/2010/main" val="660111198"/>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oven&#10;&#10;Description automatically generated">
            <a:extLst>
              <a:ext uri="{FF2B5EF4-FFF2-40B4-BE49-F238E27FC236}">
                <a16:creationId xmlns:a16="http://schemas.microsoft.com/office/drawing/2014/main" id="{4A2200A0-97CC-4431-A140-A9E318C7CE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876800" cy="6858000"/>
          </a:xfrm>
          <a:prstGeom prst="rect">
            <a:avLst/>
          </a:prstGeom>
        </p:spPr>
      </p:pic>
      <p:sp>
        <p:nvSpPr>
          <p:cNvPr id="4" name="TextBox 3">
            <a:extLst>
              <a:ext uri="{FF2B5EF4-FFF2-40B4-BE49-F238E27FC236}">
                <a16:creationId xmlns:a16="http://schemas.microsoft.com/office/drawing/2014/main" id="{86B29B38-D769-4F62-A579-2BE278B19AD0}"/>
              </a:ext>
            </a:extLst>
          </p:cNvPr>
          <p:cNvSpPr txBox="1"/>
          <p:nvPr/>
        </p:nvSpPr>
        <p:spPr>
          <a:xfrm>
            <a:off x="5257800" y="609600"/>
            <a:ext cx="3429000" cy="5509200"/>
          </a:xfrm>
          <a:prstGeom prst="rect">
            <a:avLst/>
          </a:prstGeom>
          <a:noFill/>
        </p:spPr>
        <p:txBody>
          <a:bodyPr wrap="square" rtlCol="0">
            <a:spAutoFit/>
          </a:bodyPr>
          <a:lstStyle/>
          <a:p>
            <a:pPr algn="ctr"/>
            <a:r>
              <a:rPr lang="en-US" sz="3200" b="1" dirty="0"/>
              <a:t>Thank you to the electricians that rewired and put in new wiring for the kitchen and all the other rooms.  Especially when they had to work by spotlight.  </a:t>
            </a:r>
          </a:p>
          <a:p>
            <a:pPr algn="ctr"/>
            <a:r>
              <a:rPr lang="en-US" sz="3200" b="1" dirty="0"/>
              <a:t>God Bless You Guys!</a:t>
            </a:r>
          </a:p>
        </p:txBody>
      </p:sp>
    </p:spTree>
    <p:extLst>
      <p:ext uri="{BB962C8B-B14F-4D97-AF65-F5344CB8AC3E}">
        <p14:creationId xmlns:p14="http://schemas.microsoft.com/office/powerpoint/2010/main" val="3511735057"/>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362200"/>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0" b="1" dirty="0">
                <a:solidFill>
                  <a:prstClr val="black"/>
                </a:solidFill>
              </a:rPr>
              <a:t>Pleasant Hill Christian</a:t>
            </a:r>
            <a:endPar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955203556"/>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ning table&#10;&#10;Description automatically generated">
            <a:extLst>
              <a:ext uri="{FF2B5EF4-FFF2-40B4-BE49-F238E27FC236}">
                <a16:creationId xmlns:a16="http://schemas.microsoft.com/office/drawing/2014/main" id="{8A1044F5-D73D-44CA-8856-261FD29DB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6" y="0"/>
            <a:ext cx="4890796" cy="6858000"/>
          </a:xfrm>
          <a:prstGeom prst="rect">
            <a:avLst/>
          </a:prstGeom>
        </p:spPr>
      </p:pic>
      <p:sp>
        <p:nvSpPr>
          <p:cNvPr id="4" name="TextBox 3">
            <a:extLst>
              <a:ext uri="{FF2B5EF4-FFF2-40B4-BE49-F238E27FC236}">
                <a16:creationId xmlns:a16="http://schemas.microsoft.com/office/drawing/2014/main" id="{D617B485-F93C-49E0-8723-C74281B22084}"/>
              </a:ext>
            </a:extLst>
          </p:cNvPr>
          <p:cNvSpPr txBox="1"/>
          <p:nvPr/>
        </p:nvSpPr>
        <p:spPr>
          <a:xfrm>
            <a:off x="4876800" y="612844"/>
            <a:ext cx="4114800" cy="6247864"/>
          </a:xfrm>
          <a:prstGeom prst="rect">
            <a:avLst/>
          </a:prstGeom>
          <a:noFill/>
        </p:spPr>
        <p:txBody>
          <a:bodyPr wrap="square" rtlCol="0">
            <a:spAutoFit/>
          </a:bodyPr>
          <a:lstStyle/>
          <a:p>
            <a:pPr algn="ctr"/>
            <a:r>
              <a:rPr lang="en-US" sz="4000" b="1" dirty="0"/>
              <a:t>Thank you to all the carpenters both young and old who helped in framing out all the apartment rooms, Kitchen, and bathrooms.</a:t>
            </a:r>
          </a:p>
          <a:p>
            <a:pPr algn="ctr"/>
            <a:r>
              <a:rPr lang="en-US" sz="4000" b="1" dirty="0"/>
              <a:t>You are our hero's.</a:t>
            </a:r>
            <a:r>
              <a:rPr lang="en-US" sz="4000" dirty="0"/>
              <a:t> </a:t>
            </a:r>
          </a:p>
        </p:txBody>
      </p:sp>
    </p:spTree>
    <p:extLst>
      <p:ext uri="{BB962C8B-B14F-4D97-AF65-F5344CB8AC3E}">
        <p14:creationId xmlns:p14="http://schemas.microsoft.com/office/powerpoint/2010/main" val="2620474458"/>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519155"/>
            <a:ext cx="9144000" cy="1323439"/>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rPr>
              <a:t>Rep. Dennis Riddell</a:t>
            </a: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1329320018"/>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2008CECD-DD3A-4D2B-A402-2879B1BA39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6" y="0"/>
            <a:ext cx="1862481" cy="1986008"/>
          </a:xfrm>
          <a:prstGeom prst="rect">
            <a:avLst/>
          </a:prstGeom>
        </p:spPr>
      </p:pic>
      <p:pic>
        <p:nvPicPr>
          <p:cNvPr id="5" name="Picture 4" descr="A picture containing person, person, indoor&#10;&#10;Description automatically generated">
            <a:extLst>
              <a:ext uri="{FF2B5EF4-FFF2-40B4-BE49-F238E27FC236}">
                <a16:creationId xmlns:a16="http://schemas.microsoft.com/office/drawing/2014/main" id="{B3383AA5-A177-4E43-AF79-46024DBE1D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399" y="30535"/>
            <a:ext cx="1676402" cy="1932149"/>
          </a:xfrm>
          <a:prstGeom prst="rect">
            <a:avLst/>
          </a:prstGeom>
        </p:spPr>
      </p:pic>
      <p:pic>
        <p:nvPicPr>
          <p:cNvPr id="7" name="Picture 6">
            <a:extLst>
              <a:ext uri="{FF2B5EF4-FFF2-40B4-BE49-F238E27FC236}">
                <a16:creationId xmlns:a16="http://schemas.microsoft.com/office/drawing/2014/main" id="{801C335B-641E-4125-BF5C-2B57712EAA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19" y="1962683"/>
            <a:ext cx="1896286" cy="1630736"/>
          </a:xfrm>
          <a:prstGeom prst="rect">
            <a:avLst/>
          </a:prstGeom>
        </p:spPr>
      </p:pic>
      <p:pic>
        <p:nvPicPr>
          <p:cNvPr id="9" name="Picture 8" descr="A picture containing person, indoor, wall, person&#10;&#10;Description automatically generated">
            <a:extLst>
              <a:ext uri="{FF2B5EF4-FFF2-40B4-BE49-F238E27FC236}">
                <a16:creationId xmlns:a16="http://schemas.microsoft.com/office/drawing/2014/main" id="{AA770F1A-AC95-465F-ADDF-94E60B9975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3367" y="20216"/>
            <a:ext cx="1327032" cy="1965792"/>
          </a:xfrm>
          <a:prstGeom prst="rect">
            <a:avLst/>
          </a:prstGeom>
        </p:spPr>
      </p:pic>
      <p:pic>
        <p:nvPicPr>
          <p:cNvPr id="11" name="Picture 10" descr="A group of men posing for a photo&#10;&#10;Description automatically generated">
            <a:extLst>
              <a:ext uri="{FF2B5EF4-FFF2-40B4-BE49-F238E27FC236}">
                <a16:creationId xmlns:a16="http://schemas.microsoft.com/office/drawing/2014/main" id="{7C45A493-0E28-487B-9C70-3CB7E692A0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0628" y="1962684"/>
            <a:ext cx="3558663" cy="1658730"/>
          </a:xfrm>
          <a:prstGeom prst="rect">
            <a:avLst/>
          </a:prstGeom>
        </p:spPr>
      </p:pic>
      <p:pic>
        <p:nvPicPr>
          <p:cNvPr id="13" name="Picture 12" descr="A picture containing indoor, dirty&#10;&#10;Description automatically generated">
            <a:extLst>
              <a:ext uri="{FF2B5EF4-FFF2-40B4-BE49-F238E27FC236}">
                <a16:creationId xmlns:a16="http://schemas.microsoft.com/office/drawing/2014/main" id="{97525DE9-80D3-48A6-A33A-30278C1E0A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4711533" y="132258"/>
            <a:ext cx="1965792" cy="1695062"/>
          </a:xfrm>
          <a:prstGeom prst="rect">
            <a:avLst/>
          </a:prstGeom>
        </p:spPr>
      </p:pic>
      <p:pic>
        <p:nvPicPr>
          <p:cNvPr id="15" name="Picture 14">
            <a:extLst>
              <a:ext uri="{FF2B5EF4-FFF2-40B4-BE49-F238E27FC236}">
                <a16:creationId xmlns:a16="http://schemas.microsoft.com/office/drawing/2014/main" id="{201CB699-314C-4728-BF9A-178380D880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70633" y="1962685"/>
            <a:ext cx="1838977" cy="1658728"/>
          </a:xfrm>
          <a:prstGeom prst="rect">
            <a:avLst/>
          </a:prstGeom>
        </p:spPr>
      </p:pic>
      <p:pic>
        <p:nvPicPr>
          <p:cNvPr id="17" name="Picture 16">
            <a:extLst>
              <a:ext uri="{FF2B5EF4-FFF2-40B4-BE49-F238E27FC236}">
                <a16:creationId xmlns:a16="http://schemas.microsoft.com/office/drawing/2014/main" id="{77A16B8E-E13B-4D59-99C7-70BEB8A84E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83096" y="1953352"/>
            <a:ext cx="1917439" cy="1668061"/>
          </a:xfrm>
          <a:prstGeom prst="rect">
            <a:avLst/>
          </a:prstGeom>
        </p:spPr>
      </p:pic>
      <p:pic>
        <p:nvPicPr>
          <p:cNvPr id="21" name="Picture 20" descr="A picture containing ceiling, indoor&#10;&#10;Description automatically generated">
            <a:extLst>
              <a:ext uri="{FF2B5EF4-FFF2-40B4-BE49-F238E27FC236}">
                <a16:creationId xmlns:a16="http://schemas.microsoft.com/office/drawing/2014/main" id="{712D09B5-5E09-4F83-B1C2-D3FBC34F36C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12058" y="-3107"/>
            <a:ext cx="2621056" cy="1965792"/>
          </a:xfrm>
          <a:prstGeom prst="rect">
            <a:avLst/>
          </a:prstGeom>
        </p:spPr>
      </p:pic>
      <p:sp>
        <p:nvSpPr>
          <p:cNvPr id="22" name="TextBox 21">
            <a:extLst>
              <a:ext uri="{FF2B5EF4-FFF2-40B4-BE49-F238E27FC236}">
                <a16:creationId xmlns:a16="http://schemas.microsoft.com/office/drawing/2014/main" id="{4C474EF1-EF47-4D36-A5A1-924582EB1E9E}"/>
              </a:ext>
            </a:extLst>
          </p:cNvPr>
          <p:cNvSpPr txBox="1"/>
          <p:nvPr/>
        </p:nvSpPr>
        <p:spPr>
          <a:xfrm>
            <a:off x="0" y="3648627"/>
            <a:ext cx="9133114" cy="3108543"/>
          </a:xfrm>
          <a:prstGeom prst="rect">
            <a:avLst/>
          </a:prstGeom>
          <a:noFill/>
        </p:spPr>
        <p:txBody>
          <a:bodyPr wrap="square" rtlCol="0">
            <a:spAutoFit/>
          </a:bodyPr>
          <a:lstStyle/>
          <a:p>
            <a:pPr algn="ctr"/>
            <a:r>
              <a:rPr lang="en-US" sz="2800" b="1" dirty="0"/>
              <a:t>Only a few of the faces of the many volunteers that have helped us progress on the Women and Children’s Shelter.  We could not do this work without our supporters and volunteers.  We pray each of you will be blessed by God for all you have done to help.  We look forward to seeing more of you at the shelter with the sheet rock, painting, flooring, and much more work…..coming up in the near future.</a:t>
            </a:r>
          </a:p>
        </p:txBody>
      </p:sp>
    </p:spTree>
    <p:extLst>
      <p:ext uri="{BB962C8B-B14F-4D97-AF65-F5344CB8AC3E}">
        <p14:creationId xmlns:p14="http://schemas.microsoft.com/office/powerpoint/2010/main" val="2703715194"/>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286000"/>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0" b="1" dirty="0">
                <a:solidFill>
                  <a:prstClr val="black"/>
                </a:solidFill>
              </a:rPr>
              <a:t>Riverside Baptist Church</a:t>
            </a:r>
            <a:endPar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2067478643"/>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oad, outdoor, sky, street&#10;&#10;Description automatically generated">
            <a:extLst>
              <a:ext uri="{FF2B5EF4-FFF2-40B4-BE49-F238E27FC236}">
                <a16:creationId xmlns:a16="http://schemas.microsoft.com/office/drawing/2014/main" id="{EE244D98-9024-4C28-9782-6FBD42EF1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18618" cy="6858000"/>
          </a:xfrm>
          <a:prstGeom prst="rect">
            <a:avLst/>
          </a:prstGeom>
        </p:spPr>
      </p:pic>
      <p:sp>
        <p:nvSpPr>
          <p:cNvPr id="6" name="TextBox 5">
            <a:extLst>
              <a:ext uri="{FF2B5EF4-FFF2-40B4-BE49-F238E27FC236}">
                <a16:creationId xmlns:a16="http://schemas.microsoft.com/office/drawing/2014/main" id="{1CD98F25-BB74-4477-A2DA-6BEE3E25A7DB}"/>
              </a:ext>
            </a:extLst>
          </p:cNvPr>
          <p:cNvSpPr txBox="1"/>
          <p:nvPr/>
        </p:nvSpPr>
        <p:spPr>
          <a:xfrm>
            <a:off x="5638800" y="609600"/>
            <a:ext cx="3124200" cy="5262979"/>
          </a:xfrm>
          <a:prstGeom prst="rect">
            <a:avLst/>
          </a:prstGeom>
          <a:noFill/>
        </p:spPr>
        <p:txBody>
          <a:bodyPr wrap="square" rtlCol="0">
            <a:spAutoFit/>
          </a:bodyPr>
          <a:lstStyle/>
          <a:p>
            <a:pPr algn="ctr"/>
            <a:r>
              <a:rPr lang="en-US" b="1" dirty="0"/>
              <a:t>Good Samaritan Super Thrift Store</a:t>
            </a:r>
          </a:p>
          <a:p>
            <a:pPr algn="ctr"/>
            <a:endParaRPr lang="en-US" b="1" dirty="0"/>
          </a:p>
          <a:p>
            <a:pPr algn="ctr"/>
            <a:r>
              <a:rPr lang="en-US" b="1" dirty="0"/>
              <a:t>GSST gives PRM a place for the men at the mission to work while on restriction.</a:t>
            </a:r>
          </a:p>
          <a:p>
            <a:pPr algn="ctr"/>
            <a:endParaRPr lang="en-US" b="1" dirty="0"/>
          </a:p>
          <a:p>
            <a:pPr algn="ctr"/>
            <a:r>
              <a:rPr lang="en-US" b="1" dirty="0"/>
              <a:t>GSST also serves the needy in our  community who may need clothes or furniture for their homes.</a:t>
            </a:r>
          </a:p>
        </p:txBody>
      </p:sp>
    </p:spTree>
    <p:extLst>
      <p:ext uri="{BB962C8B-B14F-4D97-AF65-F5344CB8AC3E}">
        <p14:creationId xmlns:p14="http://schemas.microsoft.com/office/powerpoint/2010/main" val="1344839967"/>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362200"/>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0" b="1" dirty="0">
                <a:solidFill>
                  <a:prstClr val="black"/>
                </a:solidFill>
              </a:rPr>
              <a:t>James &amp; Mary Robinson</a:t>
            </a:r>
            <a:endPar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434802247"/>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9B0762-253F-4EDB-902F-FE3AE59A6C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029200" cy="6858000"/>
          </a:xfrm>
          <a:prstGeom prst="rect">
            <a:avLst/>
          </a:prstGeom>
        </p:spPr>
      </p:pic>
      <p:sp>
        <p:nvSpPr>
          <p:cNvPr id="4" name="TextBox 3">
            <a:extLst>
              <a:ext uri="{FF2B5EF4-FFF2-40B4-BE49-F238E27FC236}">
                <a16:creationId xmlns:a16="http://schemas.microsoft.com/office/drawing/2014/main" id="{D94BAB41-2AA0-4A2D-9A2B-FCC551A990C6}"/>
              </a:ext>
            </a:extLst>
          </p:cNvPr>
          <p:cNvSpPr txBox="1"/>
          <p:nvPr/>
        </p:nvSpPr>
        <p:spPr>
          <a:xfrm>
            <a:off x="5105400" y="914400"/>
            <a:ext cx="3962400" cy="5262979"/>
          </a:xfrm>
          <a:prstGeom prst="rect">
            <a:avLst/>
          </a:prstGeom>
          <a:noFill/>
        </p:spPr>
        <p:txBody>
          <a:bodyPr wrap="square" rtlCol="0">
            <a:spAutoFit/>
          </a:bodyPr>
          <a:lstStyle/>
          <a:p>
            <a:pPr algn="ctr"/>
            <a:r>
              <a:rPr lang="en-US" sz="3200" b="1" dirty="0"/>
              <a:t>Meet the Staff of</a:t>
            </a:r>
          </a:p>
          <a:p>
            <a:pPr algn="ctr"/>
            <a:r>
              <a:rPr lang="en-US" sz="3200" b="1" dirty="0"/>
              <a:t> Good Samaritan Super </a:t>
            </a:r>
          </a:p>
          <a:p>
            <a:pPr algn="ctr"/>
            <a:r>
              <a:rPr lang="en-US" sz="3200" b="1" dirty="0"/>
              <a:t>Thrift Store  </a:t>
            </a:r>
          </a:p>
          <a:p>
            <a:endParaRPr lang="en-US" dirty="0"/>
          </a:p>
          <a:p>
            <a:r>
              <a:rPr lang="en-US" b="1" dirty="0"/>
              <a:t>Brandon Gibson     Director</a:t>
            </a:r>
          </a:p>
          <a:p>
            <a:endParaRPr lang="en-US" sz="800" b="1" dirty="0"/>
          </a:p>
          <a:p>
            <a:r>
              <a:rPr lang="en-US" b="1" dirty="0"/>
              <a:t>Steve Sykes            Manager</a:t>
            </a:r>
          </a:p>
          <a:p>
            <a:endParaRPr lang="en-US" sz="800" b="1" dirty="0"/>
          </a:p>
          <a:p>
            <a:r>
              <a:rPr lang="en-US" b="1" dirty="0"/>
              <a:t>Manuel Pitman    Supervisor</a:t>
            </a:r>
          </a:p>
          <a:p>
            <a:endParaRPr lang="en-US" sz="800" b="1" dirty="0"/>
          </a:p>
          <a:p>
            <a:r>
              <a:rPr lang="en-US" b="1" dirty="0"/>
              <a:t>Barbara Gregory    Cashier</a:t>
            </a:r>
          </a:p>
          <a:p>
            <a:endParaRPr lang="en-US" sz="800" b="1" dirty="0"/>
          </a:p>
          <a:p>
            <a:r>
              <a:rPr lang="en-US" b="1" dirty="0"/>
              <a:t>Marie Ore              Cashier</a:t>
            </a:r>
          </a:p>
          <a:p>
            <a:endParaRPr lang="en-US" sz="800" b="1" dirty="0"/>
          </a:p>
          <a:p>
            <a:r>
              <a:rPr lang="en-US" b="1" dirty="0"/>
              <a:t>Teresa Blackwell   Cashier</a:t>
            </a:r>
          </a:p>
        </p:txBody>
      </p:sp>
    </p:spTree>
    <p:extLst>
      <p:ext uri="{BB962C8B-B14F-4D97-AF65-F5344CB8AC3E}">
        <p14:creationId xmlns:p14="http://schemas.microsoft.com/office/powerpoint/2010/main" val="4228875055"/>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519155"/>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0" b="1" dirty="0">
                <a:solidFill>
                  <a:prstClr val="black"/>
                </a:solidFill>
              </a:rPr>
              <a:t>L.J. Rogers Jr. Trucking</a:t>
            </a:r>
            <a:endPar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2858849490"/>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519155"/>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algn="ctr"/>
            <a:r>
              <a:rPr lang="en-US" sz="8000" b="1" dirty="0"/>
              <a:t>Beacon Baptist Church</a:t>
            </a: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endParaRPr lang="en-US"/>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endParaRPr lang="en-US"/>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endParaRPr lang="en-US"/>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endParaRPr lang="en-US"/>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endParaRPr lang="en-US"/>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endParaRPr lang="en-US"/>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endParaRPr lang="en-US"/>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endParaRPr lang="en-US"/>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endParaRPr lang="en-US"/>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endParaRPr lang="en-US"/>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297590662"/>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or, chair, indoor, sofa&#10;&#10;Description automatically generated">
            <a:extLst>
              <a:ext uri="{FF2B5EF4-FFF2-40B4-BE49-F238E27FC236}">
                <a16:creationId xmlns:a16="http://schemas.microsoft.com/office/drawing/2014/main" id="{C1ADD9EA-7646-4D20-AD89-76BAA6301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17"/>
            <a:ext cx="5029200" cy="6858000"/>
          </a:xfrm>
          <a:prstGeom prst="rect">
            <a:avLst/>
          </a:prstGeom>
        </p:spPr>
      </p:pic>
      <p:sp>
        <p:nvSpPr>
          <p:cNvPr id="10" name="TextBox 9">
            <a:extLst>
              <a:ext uri="{FF2B5EF4-FFF2-40B4-BE49-F238E27FC236}">
                <a16:creationId xmlns:a16="http://schemas.microsoft.com/office/drawing/2014/main" id="{6838574E-A7E7-4D14-ADDC-BB0E3DCF1036}"/>
              </a:ext>
            </a:extLst>
          </p:cNvPr>
          <p:cNvSpPr txBox="1"/>
          <p:nvPr/>
        </p:nvSpPr>
        <p:spPr>
          <a:xfrm>
            <a:off x="5029200" y="1524000"/>
            <a:ext cx="4114800" cy="4401205"/>
          </a:xfrm>
          <a:prstGeom prst="rect">
            <a:avLst/>
          </a:prstGeom>
          <a:noFill/>
        </p:spPr>
        <p:txBody>
          <a:bodyPr wrap="square" rtlCol="0">
            <a:spAutoFit/>
          </a:bodyPr>
          <a:lstStyle/>
          <a:p>
            <a:pPr algn="ctr"/>
            <a:r>
              <a:rPr lang="en-US" sz="4000" b="1" dirty="0"/>
              <a:t>Good Samaritan has a variety of household furniture in stock at all times thanks to people that donate to us.</a:t>
            </a:r>
          </a:p>
        </p:txBody>
      </p:sp>
    </p:spTree>
    <p:extLst>
      <p:ext uri="{BB962C8B-B14F-4D97-AF65-F5344CB8AC3E}">
        <p14:creationId xmlns:p14="http://schemas.microsoft.com/office/powerpoint/2010/main" val="1782834313"/>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14288" y="2286000"/>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0" b="1" dirty="0">
                <a:solidFill>
                  <a:prstClr val="black"/>
                </a:solidFill>
              </a:rPr>
              <a:t>Salem Presbyterian Church</a:t>
            </a:r>
            <a:endPar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701272222"/>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floor, table&#10;&#10;Description automatically generated">
            <a:extLst>
              <a:ext uri="{FF2B5EF4-FFF2-40B4-BE49-F238E27FC236}">
                <a16:creationId xmlns:a16="http://schemas.microsoft.com/office/drawing/2014/main" id="{8B969DCB-A2B6-4AEB-A0D3-5700DAD69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4" name="TextBox 3">
            <a:extLst>
              <a:ext uri="{FF2B5EF4-FFF2-40B4-BE49-F238E27FC236}">
                <a16:creationId xmlns:a16="http://schemas.microsoft.com/office/drawing/2014/main" id="{6BE0E4E0-B6AE-4305-9781-6EBA466A0C7A}"/>
              </a:ext>
            </a:extLst>
          </p:cNvPr>
          <p:cNvSpPr txBox="1"/>
          <p:nvPr/>
        </p:nvSpPr>
        <p:spPr>
          <a:xfrm>
            <a:off x="5135313" y="1066800"/>
            <a:ext cx="3962400" cy="4401205"/>
          </a:xfrm>
          <a:prstGeom prst="rect">
            <a:avLst/>
          </a:prstGeom>
          <a:noFill/>
        </p:spPr>
        <p:txBody>
          <a:bodyPr wrap="square" rtlCol="0">
            <a:spAutoFit/>
          </a:bodyPr>
          <a:lstStyle/>
          <a:p>
            <a:pPr algn="ctr"/>
            <a:r>
              <a:rPr lang="en-US" sz="4000" b="1" dirty="0"/>
              <a:t>Chairs, End Tables, Couches,</a:t>
            </a:r>
          </a:p>
          <a:p>
            <a:pPr algn="ctr"/>
            <a:r>
              <a:rPr lang="en-US" sz="4000" b="1" dirty="0"/>
              <a:t>Dining Room Tables, Bookshelves, </a:t>
            </a:r>
          </a:p>
          <a:p>
            <a:pPr algn="ctr"/>
            <a:r>
              <a:rPr lang="en-US" sz="4000" b="1" dirty="0"/>
              <a:t>T.V. Stands and much more….</a:t>
            </a:r>
          </a:p>
        </p:txBody>
      </p:sp>
    </p:spTree>
    <p:extLst>
      <p:ext uri="{BB962C8B-B14F-4D97-AF65-F5344CB8AC3E}">
        <p14:creationId xmlns:p14="http://schemas.microsoft.com/office/powerpoint/2010/main" val="764059157"/>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519155"/>
            <a:ext cx="9144000" cy="1323439"/>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rPr>
              <a:t>David &amp; Lucy Scott</a:t>
            </a: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1899381676"/>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everal&#10;&#10;Description automatically generated">
            <a:extLst>
              <a:ext uri="{FF2B5EF4-FFF2-40B4-BE49-F238E27FC236}">
                <a16:creationId xmlns:a16="http://schemas.microsoft.com/office/drawing/2014/main" id="{BE51B973-1EF6-4873-9122-FB9029C31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6" y="5576"/>
            <a:ext cx="5143500" cy="6858000"/>
          </a:xfrm>
          <a:prstGeom prst="rect">
            <a:avLst/>
          </a:prstGeom>
        </p:spPr>
      </p:pic>
      <p:sp>
        <p:nvSpPr>
          <p:cNvPr id="4" name="TextBox 3">
            <a:extLst>
              <a:ext uri="{FF2B5EF4-FFF2-40B4-BE49-F238E27FC236}">
                <a16:creationId xmlns:a16="http://schemas.microsoft.com/office/drawing/2014/main" id="{DBC5A273-84A7-46AE-BAFC-6C73D2838F31}"/>
              </a:ext>
            </a:extLst>
          </p:cNvPr>
          <p:cNvSpPr txBox="1"/>
          <p:nvPr/>
        </p:nvSpPr>
        <p:spPr>
          <a:xfrm>
            <a:off x="5137924" y="609600"/>
            <a:ext cx="4006076" cy="5078313"/>
          </a:xfrm>
          <a:prstGeom prst="rect">
            <a:avLst/>
          </a:prstGeom>
          <a:noFill/>
        </p:spPr>
        <p:txBody>
          <a:bodyPr wrap="square" rtlCol="0">
            <a:spAutoFit/>
          </a:bodyPr>
          <a:lstStyle/>
          <a:p>
            <a:pPr algn="ctr"/>
            <a:r>
              <a:rPr lang="en-US" sz="3600" b="1" dirty="0"/>
              <a:t>Christmas Trees of all shapes and sizes.  Lights and ornaments             for the trees.</a:t>
            </a:r>
          </a:p>
          <a:p>
            <a:pPr algn="ctr"/>
            <a:r>
              <a:rPr lang="en-US" sz="3600" b="1" dirty="0"/>
              <a:t>  Christmas decorations for the yard, Wreaths and much more…</a:t>
            </a:r>
          </a:p>
        </p:txBody>
      </p:sp>
    </p:spTree>
    <p:extLst>
      <p:ext uri="{BB962C8B-B14F-4D97-AF65-F5344CB8AC3E}">
        <p14:creationId xmlns:p14="http://schemas.microsoft.com/office/powerpoint/2010/main" val="3370244972"/>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151727"/>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rPr>
              <a:t>Rodney &amp; Tommie Smith</a:t>
            </a: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2898406545"/>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table, worktable&#10;&#10;Description automatically generated">
            <a:extLst>
              <a:ext uri="{FF2B5EF4-FFF2-40B4-BE49-F238E27FC236}">
                <a16:creationId xmlns:a16="http://schemas.microsoft.com/office/drawing/2014/main" id="{01FB675C-FBC3-4B95-B248-2B2233E3B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029200" cy="6858000"/>
          </a:xfrm>
          <a:prstGeom prst="rect">
            <a:avLst/>
          </a:prstGeom>
        </p:spPr>
      </p:pic>
      <p:sp>
        <p:nvSpPr>
          <p:cNvPr id="4" name="TextBox 3">
            <a:extLst>
              <a:ext uri="{FF2B5EF4-FFF2-40B4-BE49-F238E27FC236}">
                <a16:creationId xmlns:a16="http://schemas.microsoft.com/office/drawing/2014/main" id="{AFB2146E-971C-429D-A53E-AF76EFD6418B}"/>
              </a:ext>
            </a:extLst>
          </p:cNvPr>
          <p:cNvSpPr txBox="1"/>
          <p:nvPr/>
        </p:nvSpPr>
        <p:spPr>
          <a:xfrm>
            <a:off x="5105400" y="533400"/>
            <a:ext cx="4038600" cy="5632311"/>
          </a:xfrm>
          <a:prstGeom prst="rect">
            <a:avLst/>
          </a:prstGeom>
          <a:noFill/>
        </p:spPr>
        <p:txBody>
          <a:bodyPr wrap="square" rtlCol="0">
            <a:spAutoFit/>
          </a:bodyPr>
          <a:lstStyle/>
          <a:p>
            <a:pPr algn="ctr"/>
            <a:r>
              <a:rPr lang="en-US" sz="3600" b="1" dirty="0"/>
              <a:t>Small Kitchen Appliances</a:t>
            </a:r>
          </a:p>
          <a:p>
            <a:pPr algn="ctr"/>
            <a:r>
              <a:rPr lang="en-US" sz="3600" b="1" dirty="0"/>
              <a:t>Toasters, </a:t>
            </a:r>
          </a:p>
          <a:p>
            <a:pPr algn="ctr"/>
            <a:r>
              <a:rPr lang="en-US" sz="3600" b="1" dirty="0"/>
              <a:t>Toaster Ovens,              Mixers, Blenders, Crock Pots, Electric can openers, </a:t>
            </a:r>
          </a:p>
          <a:p>
            <a:pPr algn="ctr"/>
            <a:r>
              <a:rPr lang="en-US" sz="3600" b="1" dirty="0"/>
              <a:t>Coffee pots and much more…</a:t>
            </a:r>
          </a:p>
        </p:txBody>
      </p:sp>
    </p:spTree>
    <p:extLst>
      <p:ext uri="{BB962C8B-B14F-4D97-AF65-F5344CB8AC3E}">
        <p14:creationId xmlns:p14="http://schemas.microsoft.com/office/powerpoint/2010/main" val="3871527616"/>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19050" y="2151727"/>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0" b="1" dirty="0">
                <a:solidFill>
                  <a:prstClr val="black"/>
                </a:solidFill>
              </a:rPr>
              <a:t>Spring Lake Baptist Church</a:t>
            </a:r>
            <a:endPar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4108329452"/>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living, sofa, indoor&#10;&#10;Description automatically generated">
            <a:extLst>
              <a:ext uri="{FF2B5EF4-FFF2-40B4-BE49-F238E27FC236}">
                <a16:creationId xmlns:a16="http://schemas.microsoft.com/office/drawing/2014/main" id="{A6EC6A83-B0B9-4F28-8863-37429C927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10"/>
            <a:ext cx="4495800" cy="6858000"/>
          </a:xfrm>
          <a:prstGeom prst="rect">
            <a:avLst/>
          </a:prstGeom>
        </p:spPr>
      </p:pic>
      <p:sp>
        <p:nvSpPr>
          <p:cNvPr id="5" name="TextBox 4">
            <a:extLst>
              <a:ext uri="{FF2B5EF4-FFF2-40B4-BE49-F238E27FC236}">
                <a16:creationId xmlns:a16="http://schemas.microsoft.com/office/drawing/2014/main" id="{8365ED0F-993D-4520-A6EB-1CE37CAAE061}"/>
              </a:ext>
            </a:extLst>
          </p:cNvPr>
          <p:cNvSpPr txBox="1"/>
          <p:nvPr/>
        </p:nvSpPr>
        <p:spPr>
          <a:xfrm>
            <a:off x="4495800" y="305068"/>
            <a:ext cx="4648200" cy="6247864"/>
          </a:xfrm>
          <a:prstGeom prst="rect">
            <a:avLst/>
          </a:prstGeom>
          <a:noFill/>
        </p:spPr>
        <p:txBody>
          <a:bodyPr wrap="square" rtlCol="0">
            <a:spAutoFit/>
          </a:bodyPr>
          <a:lstStyle/>
          <a:p>
            <a:pPr algn="ctr"/>
            <a:r>
              <a:rPr lang="en-US" sz="4000" b="1" dirty="0"/>
              <a:t>Living Room Furniture</a:t>
            </a:r>
          </a:p>
          <a:p>
            <a:pPr algn="ctr"/>
            <a:r>
              <a:rPr lang="en-US" sz="4000" b="1" dirty="0"/>
              <a:t>Overstuffed Chairs, Sofas of all sizes.  Lamps, Televisions, </a:t>
            </a:r>
          </a:p>
          <a:p>
            <a:pPr algn="ctr"/>
            <a:r>
              <a:rPr lang="en-US" sz="4000" b="1" dirty="0"/>
              <a:t>Nic </a:t>
            </a:r>
            <a:r>
              <a:rPr lang="en-US" sz="4000" b="1" dirty="0" err="1"/>
              <a:t>Nacs</a:t>
            </a:r>
            <a:r>
              <a:rPr lang="en-US" sz="4000" b="1" dirty="0"/>
              <a:t> </a:t>
            </a:r>
          </a:p>
          <a:p>
            <a:pPr algn="ctr"/>
            <a:r>
              <a:rPr lang="en-US" sz="4000" b="1" dirty="0"/>
              <a:t>  You name it </a:t>
            </a:r>
          </a:p>
          <a:p>
            <a:pPr algn="ctr"/>
            <a:r>
              <a:rPr lang="en-US" sz="4000" b="1" dirty="0"/>
              <a:t>Good Samaritan has it or has had it at some time.  </a:t>
            </a:r>
          </a:p>
        </p:txBody>
      </p:sp>
    </p:spTree>
    <p:extLst>
      <p:ext uri="{BB962C8B-B14F-4D97-AF65-F5344CB8AC3E}">
        <p14:creationId xmlns:p14="http://schemas.microsoft.com/office/powerpoint/2010/main" val="2514318387"/>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14287" y="2286000"/>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0" b="1" dirty="0">
                <a:solidFill>
                  <a:prstClr val="black"/>
                </a:solidFill>
              </a:rPr>
              <a:t>Stonewall Construction LLC</a:t>
            </a:r>
            <a:endPar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829107951"/>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10AC7D-B91A-42AC-9BCD-37E4DAE000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867400" cy="6858000"/>
          </a:xfrm>
          <a:prstGeom prst="rect">
            <a:avLst/>
          </a:prstGeom>
        </p:spPr>
      </p:pic>
      <p:sp>
        <p:nvSpPr>
          <p:cNvPr id="6" name="TextBox 5">
            <a:extLst>
              <a:ext uri="{FF2B5EF4-FFF2-40B4-BE49-F238E27FC236}">
                <a16:creationId xmlns:a16="http://schemas.microsoft.com/office/drawing/2014/main" id="{6C25CB8B-597D-49A4-AC94-67EE6C2C6347}"/>
              </a:ext>
            </a:extLst>
          </p:cNvPr>
          <p:cNvSpPr txBox="1"/>
          <p:nvPr/>
        </p:nvSpPr>
        <p:spPr>
          <a:xfrm>
            <a:off x="6400800" y="1600200"/>
            <a:ext cx="2514600" cy="4278094"/>
          </a:xfrm>
          <a:prstGeom prst="rect">
            <a:avLst/>
          </a:prstGeom>
          <a:noFill/>
        </p:spPr>
        <p:txBody>
          <a:bodyPr wrap="square" rtlCol="0">
            <a:spAutoFit/>
          </a:bodyPr>
          <a:lstStyle/>
          <a:p>
            <a:pPr algn="ctr"/>
            <a:r>
              <a:rPr lang="en-US" sz="3600" b="1" dirty="0"/>
              <a:t>Tony Honeycutt</a:t>
            </a:r>
          </a:p>
          <a:p>
            <a:pPr algn="ctr"/>
            <a:endParaRPr lang="en-US" sz="1000" b="1" dirty="0"/>
          </a:p>
          <a:p>
            <a:pPr algn="ctr"/>
            <a:r>
              <a:rPr lang="en-US" sz="3600" b="1" dirty="0"/>
              <a:t>Executive Director</a:t>
            </a:r>
          </a:p>
          <a:p>
            <a:pPr algn="ctr"/>
            <a:endParaRPr lang="en-US" sz="1000" b="1" dirty="0"/>
          </a:p>
          <a:p>
            <a:pPr algn="ctr"/>
            <a:r>
              <a:rPr lang="en-US" sz="3600" b="1" dirty="0"/>
              <a:t>Piedmont Rescue Mission </a:t>
            </a:r>
          </a:p>
        </p:txBody>
      </p:sp>
    </p:spTree>
    <p:extLst>
      <p:ext uri="{BB962C8B-B14F-4D97-AF65-F5344CB8AC3E}">
        <p14:creationId xmlns:p14="http://schemas.microsoft.com/office/powerpoint/2010/main" val="45558201"/>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loor, indoor, wood, chest of drawers&#10;&#10;Description automatically generated">
            <a:extLst>
              <a:ext uri="{FF2B5EF4-FFF2-40B4-BE49-F238E27FC236}">
                <a16:creationId xmlns:a16="http://schemas.microsoft.com/office/drawing/2014/main" id="{BC80C673-01B7-434F-AD73-15A068794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4" name="TextBox 3">
            <a:extLst>
              <a:ext uri="{FF2B5EF4-FFF2-40B4-BE49-F238E27FC236}">
                <a16:creationId xmlns:a16="http://schemas.microsoft.com/office/drawing/2014/main" id="{8FF4AA32-B0D0-41E7-8A11-82B573CC9ED8}"/>
              </a:ext>
            </a:extLst>
          </p:cNvPr>
          <p:cNvSpPr txBox="1"/>
          <p:nvPr/>
        </p:nvSpPr>
        <p:spPr>
          <a:xfrm>
            <a:off x="5140981" y="181957"/>
            <a:ext cx="3985632" cy="6494085"/>
          </a:xfrm>
          <a:prstGeom prst="rect">
            <a:avLst/>
          </a:prstGeom>
          <a:noFill/>
        </p:spPr>
        <p:txBody>
          <a:bodyPr wrap="square" rtlCol="0">
            <a:spAutoFit/>
          </a:bodyPr>
          <a:lstStyle/>
          <a:p>
            <a:pPr algn="ctr"/>
            <a:r>
              <a:rPr lang="en-US" sz="3200" b="1" dirty="0"/>
              <a:t>These nice items are donated to Good Samaritan for us to sell to help support the ministries of </a:t>
            </a:r>
          </a:p>
          <a:p>
            <a:pPr algn="ctr"/>
            <a:r>
              <a:rPr lang="en-US" sz="3200" b="1" dirty="0"/>
              <a:t>Piedmont Rescue Mission:</a:t>
            </a:r>
          </a:p>
          <a:p>
            <a:pPr algn="ctr"/>
            <a:r>
              <a:rPr lang="en-US" sz="3200" b="1" dirty="0"/>
              <a:t>Alamance Rescue Mission</a:t>
            </a:r>
          </a:p>
          <a:p>
            <a:pPr algn="ctr"/>
            <a:r>
              <a:rPr lang="en-US" sz="3200" b="1" dirty="0"/>
              <a:t>Alamance Pregnancy Services</a:t>
            </a:r>
          </a:p>
          <a:p>
            <a:pPr algn="ctr"/>
            <a:r>
              <a:rPr lang="en-US" sz="3200" b="1" dirty="0"/>
              <a:t>PRM Women &amp; Children’s Shelter</a:t>
            </a:r>
          </a:p>
        </p:txBody>
      </p:sp>
    </p:spTree>
    <p:extLst>
      <p:ext uri="{BB962C8B-B14F-4D97-AF65-F5344CB8AC3E}">
        <p14:creationId xmlns:p14="http://schemas.microsoft.com/office/powerpoint/2010/main" val="4132913480"/>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151727"/>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0" b="1" dirty="0">
                <a:solidFill>
                  <a:prstClr val="black"/>
                </a:solidFill>
              </a:rPr>
              <a:t>Tabernacle Baptist Church</a:t>
            </a:r>
            <a:endPar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371784993"/>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01839C-1911-4D8B-8D61-388C20A49491}"/>
              </a:ext>
            </a:extLst>
          </p:cNvPr>
          <p:cNvSpPr txBox="1"/>
          <p:nvPr/>
        </p:nvSpPr>
        <p:spPr>
          <a:xfrm flipH="1">
            <a:off x="76200" y="990600"/>
            <a:ext cx="9144000" cy="5016758"/>
          </a:xfrm>
          <a:prstGeom prst="rect">
            <a:avLst/>
          </a:prstGeom>
          <a:noFill/>
        </p:spPr>
        <p:txBody>
          <a:bodyPr wrap="square" rtlCol="0">
            <a:spAutoFit/>
          </a:bodyPr>
          <a:lstStyle/>
          <a:p>
            <a:pPr algn="ctr"/>
            <a:r>
              <a:rPr lang="en-US" sz="4000" b="1" dirty="0"/>
              <a:t>We would like to give a great big shout out to all our volunteers from so many different churches.  Youth groups, school groups, men’s groups and women’s groups who have been so faithful to donate their time over the last year</a:t>
            </a:r>
          </a:p>
          <a:p>
            <a:pPr algn="ctr"/>
            <a:r>
              <a:rPr lang="en-US" sz="4000" b="1" dirty="0"/>
              <a:t> to help us in the work here </a:t>
            </a:r>
          </a:p>
          <a:p>
            <a:pPr algn="ctr"/>
            <a:r>
              <a:rPr lang="en-US" sz="4000" b="1" dirty="0"/>
              <a:t>in all our ministries.</a:t>
            </a:r>
          </a:p>
        </p:txBody>
      </p:sp>
    </p:spTree>
    <p:extLst>
      <p:ext uri="{BB962C8B-B14F-4D97-AF65-F5344CB8AC3E}">
        <p14:creationId xmlns:p14="http://schemas.microsoft.com/office/powerpoint/2010/main" val="40607148"/>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519155"/>
            <a:ext cx="9144000" cy="1323439"/>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0" b="1" dirty="0">
                <a:solidFill>
                  <a:prstClr val="black"/>
                </a:solidFill>
              </a:rPr>
              <a:t>David &amp; Robin Tate</a:t>
            </a:r>
            <a:endPar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995002713"/>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8F86EA-362B-4153-88DB-A2CFA6273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4571"/>
            <a:ext cx="2350162" cy="2039630"/>
          </a:xfrm>
          <a:prstGeom prst="rect">
            <a:avLst/>
          </a:prstGeom>
        </p:spPr>
      </p:pic>
      <p:pic>
        <p:nvPicPr>
          <p:cNvPr id="9" name="Picture 8" descr="A person sitting at a table&#10;&#10;Description automatically generated">
            <a:extLst>
              <a:ext uri="{FF2B5EF4-FFF2-40B4-BE49-F238E27FC236}">
                <a16:creationId xmlns:a16="http://schemas.microsoft.com/office/drawing/2014/main" id="{3D7B5F01-60CF-4BE9-B7C5-4FDB438D34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4722" y="4063015"/>
            <a:ext cx="2057400" cy="1543050"/>
          </a:xfrm>
          <a:prstGeom prst="rect">
            <a:avLst/>
          </a:prstGeom>
        </p:spPr>
      </p:pic>
      <p:pic>
        <p:nvPicPr>
          <p:cNvPr id="11" name="Picture 10" descr="A picture containing person, indoor&#10;&#10;Description automatically generated">
            <a:extLst>
              <a:ext uri="{FF2B5EF4-FFF2-40B4-BE49-F238E27FC236}">
                <a16:creationId xmlns:a16="http://schemas.microsoft.com/office/drawing/2014/main" id="{8091F82D-73D6-4D22-8919-73226B19C5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367" y="2969052"/>
            <a:ext cx="1356450" cy="1788304"/>
          </a:xfrm>
          <a:prstGeom prst="rect">
            <a:avLst/>
          </a:prstGeom>
        </p:spPr>
      </p:pic>
      <p:pic>
        <p:nvPicPr>
          <p:cNvPr id="13" name="Picture 12">
            <a:extLst>
              <a:ext uri="{FF2B5EF4-FFF2-40B4-BE49-F238E27FC236}">
                <a16:creationId xmlns:a16="http://schemas.microsoft.com/office/drawing/2014/main" id="{35D7DFF4-2437-4465-923B-63628AAFD5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7" y="2951495"/>
            <a:ext cx="1357082" cy="1805861"/>
          </a:xfrm>
          <a:prstGeom prst="rect">
            <a:avLst/>
          </a:prstGeom>
        </p:spPr>
      </p:pic>
      <p:pic>
        <p:nvPicPr>
          <p:cNvPr id="15" name="Picture 14">
            <a:extLst>
              <a:ext uri="{FF2B5EF4-FFF2-40B4-BE49-F238E27FC236}">
                <a16:creationId xmlns:a16="http://schemas.microsoft.com/office/drawing/2014/main" id="{D4731D51-65F4-41E1-B4E4-859374BA25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2556" y="4728294"/>
            <a:ext cx="2057401" cy="1543051"/>
          </a:xfrm>
          <a:prstGeom prst="rect">
            <a:avLst/>
          </a:prstGeom>
        </p:spPr>
      </p:pic>
      <p:pic>
        <p:nvPicPr>
          <p:cNvPr id="17" name="Picture 16" descr="A picture containing person, person, outdoor&#10;&#10;Description automatically generated">
            <a:extLst>
              <a:ext uri="{FF2B5EF4-FFF2-40B4-BE49-F238E27FC236}">
                <a16:creationId xmlns:a16="http://schemas.microsoft.com/office/drawing/2014/main" id="{5030F0BA-A138-4E16-9D55-914CE44DE9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17" y="4834540"/>
            <a:ext cx="1308907" cy="1536750"/>
          </a:xfrm>
          <a:prstGeom prst="rect">
            <a:avLst/>
          </a:prstGeom>
        </p:spPr>
      </p:pic>
      <p:pic>
        <p:nvPicPr>
          <p:cNvPr id="19" name="Picture 18">
            <a:extLst>
              <a:ext uri="{FF2B5EF4-FFF2-40B4-BE49-F238E27FC236}">
                <a16:creationId xmlns:a16="http://schemas.microsoft.com/office/drawing/2014/main" id="{670D5117-EE03-4EF5-827B-752C4DB56E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79929" y="408149"/>
            <a:ext cx="2258478" cy="2076803"/>
          </a:xfrm>
          <a:prstGeom prst="rect">
            <a:avLst/>
          </a:prstGeom>
        </p:spPr>
      </p:pic>
      <p:pic>
        <p:nvPicPr>
          <p:cNvPr id="25" name="Picture 24">
            <a:extLst>
              <a:ext uri="{FF2B5EF4-FFF2-40B4-BE49-F238E27FC236}">
                <a16:creationId xmlns:a16="http://schemas.microsoft.com/office/drawing/2014/main" id="{D7C6B1DA-7E20-4ECC-A753-BC5F567373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5746" y="4823112"/>
            <a:ext cx="1283639" cy="1559605"/>
          </a:xfrm>
          <a:prstGeom prst="rect">
            <a:avLst/>
          </a:prstGeom>
        </p:spPr>
      </p:pic>
      <p:pic>
        <p:nvPicPr>
          <p:cNvPr id="27" name="Picture 26">
            <a:extLst>
              <a:ext uri="{FF2B5EF4-FFF2-40B4-BE49-F238E27FC236}">
                <a16:creationId xmlns:a16="http://schemas.microsoft.com/office/drawing/2014/main" id="{810F5FB8-93B3-4C2C-B6F8-65C6975054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81662" y="434571"/>
            <a:ext cx="2299362" cy="2039630"/>
          </a:xfrm>
          <a:prstGeom prst="rect">
            <a:avLst/>
          </a:prstGeom>
        </p:spPr>
      </p:pic>
      <p:pic>
        <p:nvPicPr>
          <p:cNvPr id="29" name="Picture 28">
            <a:extLst>
              <a:ext uri="{FF2B5EF4-FFF2-40B4-BE49-F238E27FC236}">
                <a16:creationId xmlns:a16="http://schemas.microsoft.com/office/drawing/2014/main" id="{CB5E9384-A1AE-439E-9A3B-EFADD21CD7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67535" y="433746"/>
            <a:ext cx="1976465" cy="2039630"/>
          </a:xfrm>
          <a:prstGeom prst="rect">
            <a:avLst/>
          </a:prstGeom>
        </p:spPr>
      </p:pic>
      <p:sp>
        <p:nvSpPr>
          <p:cNvPr id="31" name="Rectangle 30">
            <a:extLst>
              <a:ext uri="{FF2B5EF4-FFF2-40B4-BE49-F238E27FC236}">
                <a16:creationId xmlns:a16="http://schemas.microsoft.com/office/drawing/2014/main" id="{82FEC448-80CC-4E3C-BA15-FA9FB63DA959}"/>
              </a:ext>
            </a:extLst>
          </p:cNvPr>
          <p:cNvSpPr/>
          <p:nvPr/>
        </p:nvSpPr>
        <p:spPr>
          <a:xfrm>
            <a:off x="1743898" y="-118118"/>
            <a:ext cx="4314001" cy="461665"/>
          </a:xfrm>
          <a:prstGeom prst="rect">
            <a:avLst/>
          </a:prstGeom>
        </p:spPr>
        <p:txBody>
          <a:bodyPr wrap="none">
            <a:spAutoFit/>
          </a:bodyPr>
          <a:lstStyle/>
          <a:p>
            <a:r>
              <a:rPr lang="en-US" b="1" dirty="0"/>
              <a:t>Alamance Rescue Mission Staff</a:t>
            </a:r>
          </a:p>
        </p:txBody>
      </p:sp>
      <p:sp>
        <p:nvSpPr>
          <p:cNvPr id="32" name="TextBox 31">
            <a:extLst>
              <a:ext uri="{FF2B5EF4-FFF2-40B4-BE49-F238E27FC236}">
                <a16:creationId xmlns:a16="http://schemas.microsoft.com/office/drawing/2014/main" id="{7A7C7D96-06F7-45DD-8823-5C5FB29D7366}"/>
              </a:ext>
            </a:extLst>
          </p:cNvPr>
          <p:cNvSpPr txBox="1"/>
          <p:nvPr/>
        </p:nvSpPr>
        <p:spPr>
          <a:xfrm>
            <a:off x="152400" y="2474201"/>
            <a:ext cx="1981200" cy="400110"/>
          </a:xfrm>
          <a:prstGeom prst="rect">
            <a:avLst/>
          </a:prstGeom>
          <a:noFill/>
        </p:spPr>
        <p:txBody>
          <a:bodyPr wrap="square" rtlCol="0">
            <a:spAutoFit/>
          </a:bodyPr>
          <a:lstStyle/>
          <a:p>
            <a:pPr algn="ctr"/>
            <a:r>
              <a:rPr lang="en-US" sz="2000" b="1" dirty="0"/>
              <a:t>George </a:t>
            </a:r>
            <a:r>
              <a:rPr lang="en-US" sz="2000" b="1" dirty="0" err="1"/>
              <a:t>Kreigh</a:t>
            </a:r>
            <a:endParaRPr lang="en-US" sz="2000" b="1" dirty="0"/>
          </a:p>
        </p:txBody>
      </p:sp>
      <p:sp>
        <p:nvSpPr>
          <p:cNvPr id="34" name="TextBox 33">
            <a:extLst>
              <a:ext uri="{FF2B5EF4-FFF2-40B4-BE49-F238E27FC236}">
                <a16:creationId xmlns:a16="http://schemas.microsoft.com/office/drawing/2014/main" id="{FB09F6E5-4E89-418D-91A7-11CE1E3C05C2}"/>
              </a:ext>
            </a:extLst>
          </p:cNvPr>
          <p:cNvSpPr txBox="1"/>
          <p:nvPr/>
        </p:nvSpPr>
        <p:spPr>
          <a:xfrm>
            <a:off x="2743200" y="2514615"/>
            <a:ext cx="1752600" cy="400110"/>
          </a:xfrm>
          <a:prstGeom prst="rect">
            <a:avLst/>
          </a:prstGeom>
          <a:noFill/>
        </p:spPr>
        <p:txBody>
          <a:bodyPr wrap="square" rtlCol="0">
            <a:spAutoFit/>
          </a:bodyPr>
          <a:lstStyle/>
          <a:p>
            <a:pPr algn="ctr"/>
            <a:r>
              <a:rPr lang="en-US" sz="2000" b="1" dirty="0"/>
              <a:t>Kent Garner</a:t>
            </a:r>
          </a:p>
        </p:txBody>
      </p:sp>
      <p:sp>
        <p:nvSpPr>
          <p:cNvPr id="35" name="TextBox 34">
            <a:extLst>
              <a:ext uri="{FF2B5EF4-FFF2-40B4-BE49-F238E27FC236}">
                <a16:creationId xmlns:a16="http://schemas.microsoft.com/office/drawing/2014/main" id="{6DD41B2E-AF10-4B63-B111-B0AB346C9FD6}"/>
              </a:ext>
            </a:extLst>
          </p:cNvPr>
          <p:cNvSpPr txBox="1"/>
          <p:nvPr/>
        </p:nvSpPr>
        <p:spPr>
          <a:xfrm>
            <a:off x="4953000" y="2510548"/>
            <a:ext cx="1981200" cy="400110"/>
          </a:xfrm>
          <a:prstGeom prst="rect">
            <a:avLst/>
          </a:prstGeom>
          <a:noFill/>
        </p:spPr>
        <p:txBody>
          <a:bodyPr wrap="square" rtlCol="0">
            <a:spAutoFit/>
          </a:bodyPr>
          <a:lstStyle/>
          <a:p>
            <a:pPr algn="ctr"/>
            <a:r>
              <a:rPr lang="en-US" sz="2000" b="1" dirty="0"/>
              <a:t>Howard Hale</a:t>
            </a:r>
          </a:p>
        </p:txBody>
      </p:sp>
      <p:sp>
        <p:nvSpPr>
          <p:cNvPr id="36" name="TextBox 35">
            <a:extLst>
              <a:ext uri="{FF2B5EF4-FFF2-40B4-BE49-F238E27FC236}">
                <a16:creationId xmlns:a16="http://schemas.microsoft.com/office/drawing/2014/main" id="{A44027DA-72A9-44C3-94AC-504BCFF4B3D0}"/>
              </a:ext>
            </a:extLst>
          </p:cNvPr>
          <p:cNvSpPr txBox="1"/>
          <p:nvPr/>
        </p:nvSpPr>
        <p:spPr>
          <a:xfrm>
            <a:off x="7037436" y="2508688"/>
            <a:ext cx="2106563" cy="400110"/>
          </a:xfrm>
          <a:prstGeom prst="rect">
            <a:avLst/>
          </a:prstGeom>
          <a:noFill/>
        </p:spPr>
        <p:txBody>
          <a:bodyPr wrap="square" rtlCol="0">
            <a:spAutoFit/>
          </a:bodyPr>
          <a:lstStyle/>
          <a:p>
            <a:pPr algn="ctr"/>
            <a:r>
              <a:rPr lang="en-US" sz="2000" b="1" dirty="0"/>
              <a:t>Manuel Pitman</a:t>
            </a:r>
          </a:p>
        </p:txBody>
      </p:sp>
      <p:sp>
        <p:nvSpPr>
          <p:cNvPr id="37" name="TextBox 36">
            <a:extLst>
              <a:ext uri="{FF2B5EF4-FFF2-40B4-BE49-F238E27FC236}">
                <a16:creationId xmlns:a16="http://schemas.microsoft.com/office/drawing/2014/main" id="{E27A5EC4-5D36-4E1B-9D03-065345AF5606}"/>
              </a:ext>
            </a:extLst>
          </p:cNvPr>
          <p:cNvSpPr txBox="1"/>
          <p:nvPr/>
        </p:nvSpPr>
        <p:spPr>
          <a:xfrm>
            <a:off x="2724469" y="2966738"/>
            <a:ext cx="2039016" cy="1015663"/>
          </a:xfrm>
          <a:prstGeom prst="rect">
            <a:avLst/>
          </a:prstGeom>
          <a:noFill/>
        </p:spPr>
        <p:txBody>
          <a:bodyPr wrap="square" rtlCol="0">
            <a:spAutoFit/>
          </a:bodyPr>
          <a:lstStyle/>
          <a:p>
            <a:pPr algn="ctr"/>
            <a:r>
              <a:rPr lang="en-US" sz="2000" b="1" dirty="0"/>
              <a:t>Food Distribution Staff</a:t>
            </a:r>
          </a:p>
        </p:txBody>
      </p:sp>
      <p:sp>
        <p:nvSpPr>
          <p:cNvPr id="38" name="TextBox 37">
            <a:extLst>
              <a:ext uri="{FF2B5EF4-FFF2-40B4-BE49-F238E27FC236}">
                <a16:creationId xmlns:a16="http://schemas.microsoft.com/office/drawing/2014/main" id="{CFE63AB9-F4A4-47F7-B57A-741203D75CD7}"/>
              </a:ext>
            </a:extLst>
          </p:cNvPr>
          <p:cNvSpPr txBox="1"/>
          <p:nvPr/>
        </p:nvSpPr>
        <p:spPr>
          <a:xfrm>
            <a:off x="2759373" y="4087071"/>
            <a:ext cx="1969207" cy="707886"/>
          </a:xfrm>
          <a:prstGeom prst="rect">
            <a:avLst/>
          </a:prstGeom>
          <a:noFill/>
        </p:spPr>
        <p:txBody>
          <a:bodyPr wrap="square" rtlCol="0">
            <a:spAutoFit/>
          </a:bodyPr>
          <a:lstStyle/>
          <a:p>
            <a:pPr algn="ctr"/>
            <a:r>
              <a:rPr lang="en-US" sz="2000" b="1" dirty="0"/>
              <a:t>Rudy&amp; Judy  Stevens</a:t>
            </a:r>
          </a:p>
        </p:txBody>
      </p:sp>
      <p:sp>
        <p:nvSpPr>
          <p:cNvPr id="41" name="TextBox 40">
            <a:extLst>
              <a:ext uri="{FF2B5EF4-FFF2-40B4-BE49-F238E27FC236}">
                <a16:creationId xmlns:a16="http://schemas.microsoft.com/office/drawing/2014/main" id="{FBA76037-D39D-403B-830D-1874A90C7BAE}"/>
              </a:ext>
            </a:extLst>
          </p:cNvPr>
          <p:cNvSpPr txBox="1"/>
          <p:nvPr/>
        </p:nvSpPr>
        <p:spPr>
          <a:xfrm>
            <a:off x="27804" y="6393220"/>
            <a:ext cx="1308907" cy="400110"/>
          </a:xfrm>
          <a:prstGeom prst="rect">
            <a:avLst/>
          </a:prstGeom>
          <a:noFill/>
        </p:spPr>
        <p:txBody>
          <a:bodyPr wrap="square" rtlCol="0">
            <a:spAutoFit/>
          </a:bodyPr>
          <a:lstStyle/>
          <a:p>
            <a:pPr algn="ctr"/>
            <a:r>
              <a:rPr lang="en-US" sz="2000" b="1" dirty="0"/>
              <a:t>Jerome</a:t>
            </a:r>
          </a:p>
        </p:txBody>
      </p:sp>
      <p:sp>
        <p:nvSpPr>
          <p:cNvPr id="42" name="TextBox 41">
            <a:extLst>
              <a:ext uri="{FF2B5EF4-FFF2-40B4-BE49-F238E27FC236}">
                <a16:creationId xmlns:a16="http://schemas.microsoft.com/office/drawing/2014/main" id="{DC4043FC-2207-4C45-A5F1-5BFC9D41D30D}"/>
              </a:ext>
            </a:extLst>
          </p:cNvPr>
          <p:cNvSpPr txBox="1"/>
          <p:nvPr/>
        </p:nvSpPr>
        <p:spPr>
          <a:xfrm>
            <a:off x="2348488" y="6346000"/>
            <a:ext cx="1343256" cy="400110"/>
          </a:xfrm>
          <a:prstGeom prst="rect">
            <a:avLst/>
          </a:prstGeom>
          <a:noFill/>
        </p:spPr>
        <p:txBody>
          <a:bodyPr wrap="square" rtlCol="0">
            <a:spAutoFit/>
          </a:bodyPr>
          <a:lstStyle/>
          <a:p>
            <a:pPr algn="ctr"/>
            <a:r>
              <a:rPr lang="en-US" sz="2000" b="1" dirty="0"/>
              <a:t>Jonathan</a:t>
            </a:r>
          </a:p>
        </p:txBody>
      </p:sp>
      <p:sp>
        <p:nvSpPr>
          <p:cNvPr id="43" name="TextBox 42">
            <a:extLst>
              <a:ext uri="{FF2B5EF4-FFF2-40B4-BE49-F238E27FC236}">
                <a16:creationId xmlns:a16="http://schemas.microsoft.com/office/drawing/2014/main" id="{ABE2EC0F-1F53-4938-82F4-973468A29357}"/>
              </a:ext>
            </a:extLst>
          </p:cNvPr>
          <p:cNvSpPr txBox="1"/>
          <p:nvPr/>
        </p:nvSpPr>
        <p:spPr>
          <a:xfrm>
            <a:off x="4982556" y="3512638"/>
            <a:ext cx="4149566" cy="461665"/>
          </a:xfrm>
          <a:prstGeom prst="rect">
            <a:avLst/>
          </a:prstGeom>
          <a:noFill/>
        </p:spPr>
        <p:txBody>
          <a:bodyPr wrap="square" rtlCol="0">
            <a:spAutoFit/>
          </a:bodyPr>
          <a:lstStyle/>
          <a:p>
            <a:pPr algn="ctr"/>
            <a:r>
              <a:rPr lang="en-US" b="1" dirty="0"/>
              <a:t>Administrative Office</a:t>
            </a:r>
          </a:p>
        </p:txBody>
      </p:sp>
      <p:sp>
        <p:nvSpPr>
          <p:cNvPr id="44" name="TextBox 43">
            <a:extLst>
              <a:ext uri="{FF2B5EF4-FFF2-40B4-BE49-F238E27FC236}">
                <a16:creationId xmlns:a16="http://schemas.microsoft.com/office/drawing/2014/main" id="{47557464-E0FF-4344-86A9-1C33EFF0DCAD}"/>
              </a:ext>
            </a:extLst>
          </p:cNvPr>
          <p:cNvSpPr txBox="1"/>
          <p:nvPr/>
        </p:nvSpPr>
        <p:spPr>
          <a:xfrm>
            <a:off x="4960243" y="6223374"/>
            <a:ext cx="2129856" cy="400110"/>
          </a:xfrm>
          <a:prstGeom prst="rect">
            <a:avLst/>
          </a:prstGeom>
          <a:noFill/>
        </p:spPr>
        <p:txBody>
          <a:bodyPr wrap="square" rtlCol="0">
            <a:spAutoFit/>
          </a:bodyPr>
          <a:lstStyle/>
          <a:p>
            <a:pPr algn="ctr"/>
            <a:r>
              <a:rPr lang="en-US" sz="2000" b="1" dirty="0"/>
              <a:t>Tammy Speicher</a:t>
            </a:r>
          </a:p>
        </p:txBody>
      </p:sp>
      <p:sp>
        <p:nvSpPr>
          <p:cNvPr id="45" name="TextBox 44">
            <a:extLst>
              <a:ext uri="{FF2B5EF4-FFF2-40B4-BE49-F238E27FC236}">
                <a16:creationId xmlns:a16="http://schemas.microsoft.com/office/drawing/2014/main" id="{3BC1FE2F-7D5F-4202-85CF-27883F0ABA2E}"/>
              </a:ext>
            </a:extLst>
          </p:cNvPr>
          <p:cNvSpPr txBox="1"/>
          <p:nvPr/>
        </p:nvSpPr>
        <p:spPr>
          <a:xfrm>
            <a:off x="7390846" y="5595171"/>
            <a:ext cx="1563583" cy="400110"/>
          </a:xfrm>
          <a:prstGeom prst="rect">
            <a:avLst/>
          </a:prstGeom>
          <a:noFill/>
        </p:spPr>
        <p:txBody>
          <a:bodyPr wrap="square" rtlCol="0">
            <a:spAutoFit/>
          </a:bodyPr>
          <a:lstStyle/>
          <a:p>
            <a:pPr algn="ctr"/>
            <a:r>
              <a:rPr lang="en-US" sz="2000" b="1" dirty="0"/>
              <a:t>Bill Weeks</a:t>
            </a:r>
          </a:p>
        </p:txBody>
      </p:sp>
      <p:sp>
        <p:nvSpPr>
          <p:cNvPr id="46" name="TextBox 45">
            <a:extLst>
              <a:ext uri="{FF2B5EF4-FFF2-40B4-BE49-F238E27FC236}">
                <a16:creationId xmlns:a16="http://schemas.microsoft.com/office/drawing/2014/main" id="{F90220E1-DB2A-442B-999F-6FB1992F57B9}"/>
              </a:ext>
            </a:extLst>
          </p:cNvPr>
          <p:cNvSpPr txBox="1"/>
          <p:nvPr/>
        </p:nvSpPr>
        <p:spPr>
          <a:xfrm>
            <a:off x="1336710" y="5223857"/>
            <a:ext cx="1169035" cy="646331"/>
          </a:xfrm>
          <a:prstGeom prst="rect">
            <a:avLst/>
          </a:prstGeom>
          <a:noFill/>
        </p:spPr>
        <p:txBody>
          <a:bodyPr wrap="square" rtlCol="0">
            <a:spAutoFit/>
          </a:bodyPr>
          <a:lstStyle/>
          <a:p>
            <a:pPr algn="ctr"/>
            <a:r>
              <a:rPr lang="en-US" sz="1800" b="1" dirty="0"/>
              <a:t>Resident Staff</a:t>
            </a:r>
          </a:p>
        </p:txBody>
      </p:sp>
    </p:spTree>
    <p:extLst>
      <p:ext uri="{BB962C8B-B14F-4D97-AF65-F5344CB8AC3E}">
        <p14:creationId xmlns:p14="http://schemas.microsoft.com/office/powerpoint/2010/main" val="4287598262"/>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519155"/>
            <a:ext cx="9144000" cy="1323439"/>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0" b="1" dirty="0">
                <a:solidFill>
                  <a:prstClr val="black"/>
                </a:solidFill>
              </a:rPr>
              <a:t>Billy &amp; Jean Todd</a:t>
            </a:r>
            <a:endPar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1023433768"/>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grass, person&#10;&#10;Description automatically generated">
            <a:extLst>
              <a:ext uri="{FF2B5EF4-FFF2-40B4-BE49-F238E27FC236}">
                <a16:creationId xmlns:a16="http://schemas.microsoft.com/office/drawing/2014/main" id="{8FD2C4BF-7762-406E-A61F-DF17E6BA3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149" y="0"/>
            <a:ext cx="5585701" cy="6858000"/>
          </a:xfrm>
          <a:prstGeom prst="rect">
            <a:avLst/>
          </a:prstGeom>
        </p:spPr>
      </p:pic>
      <p:pic>
        <p:nvPicPr>
          <p:cNvPr id="5" name="Picture 4" descr="A picture containing tree, outdoor, person, grass&#10;&#10;Description automatically generated">
            <a:extLst>
              <a:ext uri="{FF2B5EF4-FFF2-40B4-BE49-F238E27FC236}">
                <a16:creationId xmlns:a16="http://schemas.microsoft.com/office/drawing/2014/main" id="{0B62952D-3468-4193-8C89-ACAF32F35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A99DEECC-D8EE-4198-9524-EAA64A60EE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8954" y="0"/>
            <a:ext cx="4406092" cy="6858000"/>
          </a:xfrm>
          <a:prstGeom prst="rect">
            <a:avLst/>
          </a:prstGeom>
        </p:spPr>
      </p:pic>
    </p:spTree>
    <p:extLst>
      <p:ext uri="{BB962C8B-B14F-4D97-AF65-F5344CB8AC3E}">
        <p14:creationId xmlns:p14="http://schemas.microsoft.com/office/powerpoint/2010/main" val="2591738132"/>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519155"/>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0" b="1" dirty="0">
                <a:solidFill>
                  <a:prstClr val="black"/>
                </a:solidFill>
              </a:rPr>
              <a:t>Trinity</a:t>
            </a:r>
            <a:r>
              <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rPr>
              <a:t> Baptist Church</a:t>
            </a: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4214871905"/>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person, child, outdoor&#10;&#10;Description automatically generated">
            <a:extLst>
              <a:ext uri="{FF2B5EF4-FFF2-40B4-BE49-F238E27FC236}">
                <a16:creationId xmlns:a16="http://schemas.microsoft.com/office/drawing/2014/main" id="{F1E490C2-4EC5-4FD8-B24D-86DAF39EA1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4" name="TextBox 3">
            <a:extLst>
              <a:ext uri="{FF2B5EF4-FFF2-40B4-BE49-F238E27FC236}">
                <a16:creationId xmlns:a16="http://schemas.microsoft.com/office/drawing/2014/main" id="{FE65071D-DA65-4DF4-A197-BBE75445801E}"/>
              </a:ext>
            </a:extLst>
          </p:cNvPr>
          <p:cNvSpPr txBox="1"/>
          <p:nvPr/>
        </p:nvSpPr>
        <p:spPr>
          <a:xfrm>
            <a:off x="5181600" y="533400"/>
            <a:ext cx="3429000" cy="6186309"/>
          </a:xfrm>
          <a:prstGeom prst="rect">
            <a:avLst/>
          </a:prstGeom>
          <a:noFill/>
        </p:spPr>
        <p:txBody>
          <a:bodyPr wrap="square" rtlCol="0">
            <a:spAutoFit/>
          </a:bodyPr>
          <a:lstStyle/>
          <a:p>
            <a:pPr algn="ctr"/>
            <a:r>
              <a:rPr lang="en-US" sz="3600" b="1" dirty="0"/>
              <a:t>Parents and Children</a:t>
            </a:r>
          </a:p>
          <a:p>
            <a:pPr algn="ctr"/>
            <a:r>
              <a:rPr lang="en-US" sz="3600" b="1" dirty="0"/>
              <a:t>Working together as volunteers is such a sweet sight to see.  What a way to teach children how to give back.</a:t>
            </a:r>
          </a:p>
        </p:txBody>
      </p:sp>
    </p:spTree>
    <p:extLst>
      <p:ext uri="{BB962C8B-B14F-4D97-AF65-F5344CB8AC3E}">
        <p14:creationId xmlns:p14="http://schemas.microsoft.com/office/powerpoint/2010/main" val="4080607309"/>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151727"/>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0" b="1" dirty="0">
                <a:solidFill>
                  <a:prstClr val="black"/>
                </a:solidFill>
              </a:rPr>
              <a:t>Trinity Worship Center</a:t>
            </a:r>
            <a:endPar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3885871011"/>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514961"/>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algn="ctr"/>
            <a:r>
              <a:rPr lang="en-US" sz="8000" b="1" dirty="0"/>
              <a:t>Bethel Baptist Church</a:t>
            </a: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endParaRPr lang="en-US"/>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endParaRPr lang="en-US"/>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endParaRPr lang="en-US"/>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endParaRPr lang="en-US"/>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endParaRPr lang="en-US"/>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endParaRPr lang="en-US"/>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endParaRPr lang="en-US"/>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endParaRPr lang="en-US"/>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endParaRPr lang="en-US"/>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endParaRPr lang="en-US"/>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486466969"/>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C535E-9A87-4CB8-A7B5-3F6454EDA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8863" cy="6858000"/>
          </a:xfrm>
          <a:prstGeom prst="rect">
            <a:avLst/>
          </a:prstGeom>
        </p:spPr>
      </p:pic>
      <p:sp>
        <p:nvSpPr>
          <p:cNvPr id="5" name="TextBox 4">
            <a:extLst>
              <a:ext uri="{FF2B5EF4-FFF2-40B4-BE49-F238E27FC236}">
                <a16:creationId xmlns:a16="http://schemas.microsoft.com/office/drawing/2014/main" id="{12EE2437-1703-45F9-8F39-E63CC7DF64EB}"/>
              </a:ext>
            </a:extLst>
          </p:cNvPr>
          <p:cNvSpPr txBox="1"/>
          <p:nvPr/>
        </p:nvSpPr>
        <p:spPr>
          <a:xfrm>
            <a:off x="5257800" y="1371600"/>
            <a:ext cx="3657600" cy="4308872"/>
          </a:xfrm>
          <a:prstGeom prst="rect">
            <a:avLst/>
          </a:prstGeom>
          <a:noFill/>
        </p:spPr>
        <p:txBody>
          <a:bodyPr wrap="square" rtlCol="0">
            <a:spAutoFit/>
          </a:bodyPr>
          <a:lstStyle/>
          <a:p>
            <a:pPr algn="ctr"/>
            <a:r>
              <a:rPr lang="en-US" b="1" dirty="0"/>
              <a:t>We wish each one of you</a:t>
            </a:r>
          </a:p>
          <a:p>
            <a:pPr algn="ctr"/>
            <a:endParaRPr lang="en-US" sz="1000" b="1" dirty="0"/>
          </a:p>
          <a:p>
            <a:pPr algn="ctr"/>
            <a:r>
              <a:rPr lang="en-US" b="1" dirty="0"/>
              <a:t>A Merry Christmas </a:t>
            </a:r>
          </a:p>
          <a:p>
            <a:pPr algn="ctr"/>
            <a:r>
              <a:rPr lang="en-US" b="1" dirty="0"/>
              <a:t>and</a:t>
            </a:r>
          </a:p>
          <a:p>
            <a:pPr algn="ctr"/>
            <a:r>
              <a:rPr lang="en-US" b="1" dirty="0"/>
              <a:t>A Happy New Year</a:t>
            </a:r>
          </a:p>
          <a:p>
            <a:pPr algn="ctr"/>
            <a:endParaRPr lang="en-US" b="1" dirty="0"/>
          </a:p>
          <a:p>
            <a:pPr algn="ctr"/>
            <a:r>
              <a:rPr lang="en-US" b="1" dirty="0"/>
              <a:t>Thank you for taking time out of your busy schedules to spend an evening with Piedmont Rescue Mission</a:t>
            </a:r>
          </a:p>
          <a:p>
            <a:pPr algn="ctr"/>
            <a:endParaRPr lang="en-US" b="1" dirty="0"/>
          </a:p>
          <a:p>
            <a:pPr algn="ctr"/>
            <a:r>
              <a:rPr lang="en-US" b="1" dirty="0"/>
              <a:t>God Bless You All!</a:t>
            </a:r>
          </a:p>
        </p:txBody>
      </p:sp>
    </p:spTree>
    <p:extLst>
      <p:ext uri="{BB962C8B-B14F-4D97-AF65-F5344CB8AC3E}">
        <p14:creationId xmlns:p14="http://schemas.microsoft.com/office/powerpoint/2010/main" val="3495270602"/>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14287" y="2151727"/>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8000" b="1" dirty="0" err="1">
                <a:solidFill>
                  <a:prstClr val="black"/>
                </a:solidFill>
              </a:rPr>
              <a:t>Wrightenberry</a:t>
            </a:r>
            <a:r>
              <a:rPr lang="en-US" sz="8000" b="1" dirty="0">
                <a:solidFill>
                  <a:prstClr val="black"/>
                </a:solidFill>
              </a:rPr>
              <a:t> Hosiery</a:t>
            </a:r>
            <a:endPar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755265420"/>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tree, flower&#10;&#10;Description automatically generated">
            <a:extLst>
              <a:ext uri="{FF2B5EF4-FFF2-40B4-BE49-F238E27FC236}">
                <a16:creationId xmlns:a16="http://schemas.microsoft.com/office/drawing/2014/main" id="{ED4D3BA8-5463-4394-9852-529004E985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 y="0"/>
            <a:ext cx="9101328" cy="4724400"/>
          </a:xfrm>
          <a:prstGeom prst="rect">
            <a:avLst/>
          </a:prstGeom>
        </p:spPr>
      </p:pic>
      <p:sp>
        <p:nvSpPr>
          <p:cNvPr id="4" name="TextBox 3">
            <a:extLst>
              <a:ext uri="{FF2B5EF4-FFF2-40B4-BE49-F238E27FC236}">
                <a16:creationId xmlns:a16="http://schemas.microsoft.com/office/drawing/2014/main" id="{FFFA4252-6411-4BE0-AC7F-D017635DA7B3}"/>
              </a:ext>
            </a:extLst>
          </p:cNvPr>
          <p:cNvSpPr txBox="1"/>
          <p:nvPr/>
        </p:nvSpPr>
        <p:spPr>
          <a:xfrm>
            <a:off x="0" y="4724400"/>
            <a:ext cx="9220200" cy="1815882"/>
          </a:xfrm>
          <a:prstGeom prst="rect">
            <a:avLst/>
          </a:prstGeom>
          <a:noFill/>
        </p:spPr>
        <p:txBody>
          <a:bodyPr wrap="square" rtlCol="0">
            <a:spAutoFit/>
          </a:bodyPr>
          <a:lstStyle/>
          <a:p>
            <a:pPr algn="ctr"/>
            <a:r>
              <a:rPr lang="en-US" sz="2800" b="1" dirty="0"/>
              <a:t>The Ministries of Piedmont Rescue Mission would like to thank you  for attending the banquet tonight.  We would like to thank all the table sponsors who helped make this night possible for us.  </a:t>
            </a:r>
          </a:p>
        </p:txBody>
      </p:sp>
    </p:spTree>
    <p:extLst>
      <p:ext uri="{BB962C8B-B14F-4D97-AF65-F5344CB8AC3E}">
        <p14:creationId xmlns:p14="http://schemas.microsoft.com/office/powerpoint/2010/main" val="3279097799"/>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39AD15-7D38-4355-9997-04BE28908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1" y="26437"/>
            <a:ext cx="4257869" cy="6858000"/>
          </a:xfrm>
          <a:prstGeom prst="rect">
            <a:avLst/>
          </a:prstGeom>
        </p:spPr>
      </p:pic>
      <p:sp>
        <p:nvSpPr>
          <p:cNvPr id="4" name="TextBox 3">
            <a:extLst>
              <a:ext uri="{FF2B5EF4-FFF2-40B4-BE49-F238E27FC236}">
                <a16:creationId xmlns:a16="http://schemas.microsoft.com/office/drawing/2014/main" id="{4DBE6B12-AB6C-4486-A3E2-1A23F1F3B413}"/>
              </a:ext>
            </a:extLst>
          </p:cNvPr>
          <p:cNvSpPr txBox="1"/>
          <p:nvPr/>
        </p:nvSpPr>
        <p:spPr>
          <a:xfrm>
            <a:off x="4276532" y="920621"/>
            <a:ext cx="4867468" cy="5016758"/>
          </a:xfrm>
          <a:prstGeom prst="rect">
            <a:avLst/>
          </a:prstGeom>
          <a:noFill/>
        </p:spPr>
        <p:txBody>
          <a:bodyPr wrap="square" rtlCol="0">
            <a:spAutoFit/>
          </a:bodyPr>
          <a:lstStyle/>
          <a:p>
            <a:pPr algn="ctr"/>
            <a:r>
              <a:rPr lang="en-US" sz="3200" b="1" dirty="0"/>
              <a:t>Alamance Rescue Mission</a:t>
            </a:r>
          </a:p>
          <a:p>
            <a:pPr algn="ctr"/>
            <a:r>
              <a:rPr lang="en-US" sz="3200" b="1" dirty="0"/>
              <a:t>Men’s Intercessory Prayer</a:t>
            </a:r>
          </a:p>
          <a:p>
            <a:pPr algn="ctr"/>
            <a:r>
              <a:rPr lang="en-US" sz="3200" b="1" dirty="0"/>
              <a:t>Group was started by   Mr. William Green,         the men continue to hold their prayer meetings even though he is no longer here.  What a legacy he left the men here at the mission.</a:t>
            </a:r>
          </a:p>
        </p:txBody>
      </p:sp>
    </p:spTree>
    <p:extLst>
      <p:ext uri="{BB962C8B-B14F-4D97-AF65-F5344CB8AC3E}">
        <p14:creationId xmlns:p14="http://schemas.microsoft.com/office/powerpoint/2010/main" val="3796472730"/>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7000">
              <a:srgbClr val="C18243"/>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p:cNvSpPr/>
          <p:nvPr/>
        </p:nvSpPr>
        <p:spPr>
          <a:xfrm>
            <a:off x="0" y="2151727"/>
            <a:ext cx="9144000" cy="2554545"/>
          </a:xfrm>
          <a:prstGeom prst="rect">
            <a:avLst/>
          </a:prstGeom>
          <a:solidFill>
            <a:srgbClr val="C18243"/>
          </a:solidFill>
          <a:ln>
            <a:solidFill>
              <a:srgbClr val="8B8B8B"/>
            </a:solidFill>
          </a:ln>
          <a:scene3d>
            <a:camera prst="orthographicFront"/>
            <a:lightRig rig="threePt" dir="t"/>
          </a:scene3d>
          <a:sp3d>
            <a:bevelT w="139700" h="139700" prst="divot"/>
          </a:sp3d>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itchFamily="18" charset="0"/>
                <a:ea typeface="+mn-ea"/>
                <a:cs typeface="+mn-cs"/>
              </a:rPr>
              <a:t>Comtech Network Solutions</a:t>
            </a:r>
          </a:p>
        </p:txBody>
      </p:sp>
      <p:grpSp>
        <p:nvGrpSpPr>
          <p:cNvPr id="3" name="Group 22"/>
          <p:cNvGrpSpPr>
            <a:grpSpLocks/>
          </p:cNvGrpSpPr>
          <p:nvPr/>
        </p:nvGrpSpPr>
        <p:grpSpPr bwMode="auto">
          <a:xfrm>
            <a:off x="228600" y="124361"/>
            <a:ext cx="1219200" cy="1323439"/>
            <a:chOff x="528" y="1824"/>
            <a:chExt cx="816" cy="1008"/>
          </a:xfrm>
          <a:solidFill>
            <a:srgbClr val="C18243"/>
          </a:solidFill>
        </p:grpSpPr>
        <p:grpSp>
          <p:nvGrpSpPr>
            <p:cNvPr id="4" name="Group 23"/>
            <p:cNvGrpSpPr>
              <a:grpSpLocks/>
            </p:cNvGrpSpPr>
            <p:nvPr/>
          </p:nvGrpSpPr>
          <p:grpSpPr bwMode="auto">
            <a:xfrm>
              <a:off x="528" y="1824"/>
              <a:ext cx="816" cy="1008"/>
              <a:chOff x="1872" y="1776"/>
              <a:chExt cx="816" cy="1008"/>
            </a:xfrm>
            <a:grpFill/>
          </p:grpSpPr>
          <p:sp>
            <p:nvSpPr>
              <p:cNvPr id="6" name="Oval 24"/>
              <p:cNvSpPr>
                <a:spLocks noChangeArrowheads="1"/>
              </p:cNvSpPr>
              <p:nvPr/>
            </p:nvSpPr>
            <p:spPr bwMode="auto">
              <a:xfrm>
                <a:off x="187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Oval 25"/>
              <p:cNvSpPr>
                <a:spLocks noChangeArrowheads="1"/>
              </p:cNvSpPr>
              <p:nvPr/>
            </p:nvSpPr>
            <p:spPr bwMode="auto">
              <a:xfrm>
                <a:off x="2592" y="1776"/>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8" name="Oval 26"/>
              <p:cNvSpPr>
                <a:spLocks noChangeArrowheads="1"/>
              </p:cNvSpPr>
              <p:nvPr/>
            </p:nvSpPr>
            <p:spPr bwMode="auto">
              <a:xfrm>
                <a:off x="187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Oval 27"/>
              <p:cNvSpPr>
                <a:spLocks noChangeArrowheads="1"/>
              </p:cNvSpPr>
              <p:nvPr/>
            </p:nvSpPr>
            <p:spPr bwMode="auto">
              <a:xfrm>
                <a:off x="2592" y="2688"/>
                <a:ext cx="96" cy="96"/>
              </a:xfrm>
              <a:prstGeom prst="ellipse">
                <a:avLst/>
              </a:prstGeom>
              <a:grp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0" name="Rectangle 28"/>
              <p:cNvSpPr>
                <a:spLocks noChangeArrowheads="1"/>
              </p:cNvSpPr>
              <p:nvPr/>
            </p:nvSpPr>
            <p:spPr bwMode="auto">
              <a:xfrm>
                <a:off x="1920" y="1776"/>
                <a:ext cx="720" cy="1008"/>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Line 29"/>
              <p:cNvSpPr>
                <a:spLocks noChangeShapeType="1"/>
              </p:cNvSpPr>
              <p:nvPr/>
            </p:nvSpPr>
            <p:spPr bwMode="auto">
              <a:xfrm>
                <a:off x="2688"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2" name="Rectangle 30"/>
              <p:cNvSpPr>
                <a:spLocks noChangeArrowheads="1"/>
              </p:cNvSpPr>
              <p:nvPr/>
            </p:nvSpPr>
            <p:spPr bwMode="auto">
              <a:xfrm>
                <a:off x="1872" y="1824"/>
                <a:ext cx="816" cy="912"/>
              </a:xfrm>
              <a:prstGeom prst="rect">
                <a:avLst/>
              </a:prstGeom>
              <a:grp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3" name="Line 31"/>
              <p:cNvSpPr>
                <a:spLocks noChangeShapeType="1"/>
              </p:cNvSpPr>
              <p:nvPr/>
            </p:nvSpPr>
            <p:spPr bwMode="auto">
              <a:xfrm flipH="1">
                <a:off x="1920" y="1776"/>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Line 32"/>
              <p:cNvSpPr>
                <a:spLocks noChangeShapeType="1"/>
              </p:cNvSpPr>
              <p:nvPr/>
            </p:nvSpPr>
            <p:spPr bwMode="auto">
              <a:xfrm>
                <a:off x="1872" y="1824"/>
                <a:ext cx="0" cy="912"/>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Line 33"/>
              <p:cNvSpPr>
                <a:spLocks noChangeShapeType="1"/>
              </p:cNvSpPr>
              <p:nvPr/>
            </p:nvSpPr>
            <p:spPr bwMode="auto">
              <a:xfrm>
                <a:off x="1920" y="2784"/>
                <a:ext cx="720" cy="0"/>
              </a:xfrm>
              <a:prstGeom prst="line">
                <a:avLst/>
              </a:prstGeom>
              <a:grp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pic>
          <p:nvPicPr>
            <p:cNvPr id="5" name="Picture 34" descr="C:\Documents and Settings\aimee\Desktop\current projects--my pc\PRM\PRM_black.bmp"/>
            <p:cNvPicPr>
              <a:picLocks noChangeAspect="1" noChangeArrowheads="1"/>
            </p:cNvPicPr>
            <p:nvPr/>
          </p:nvPicPr>
          <p:blipFill>
            <a:blip r:embed="rId2" cstate="print"/>
            <a:srcRect/>
            <a:stretch>
              <a:fillRect/>
            </a:stretch>
          </p:blipFill>
          <p:spPr bwMode="auto">
            <a:xfrm>
              <a:off x="585" y="1920"/>
              <a:ext cx="663" cy="858"/>
            </a:xfrm>
            <a:prstGeom prst="rect">
              <a:avLst/>
            </a:prstGeom>
            <a:grpFill/>
            <a:ln w="88900" cap="sq" cmpd="thickThin">
              <a:solidFill>
                <a:srgbClr val="000000"/>
              </a:solidFill>
              <a:prstDash val="solid"/>
              <a:miter lim="800000"/>
            </a:ln>
            <a:effectLst>
              <a:innerShdw blurRad="76200">
                <a:srgbClr val="000000"/>
              </a:innerShdw>
            </a:effectLst>
          </p:spPr>
        </p:pic>
      </p:grpSp>
    </p:spTree>
    <p:extLst>
      <p:ext uri="{BB962C8B-B14F-4D97-AF65-F5344CB8AC3E}">
        <p14:creationId xmlns:p14="http://schemas.microsoft.com/office/powerpoint/2010/main" val="1920712988"/>
      </p:ext>
    </p:extLst>
  </p:cSld>
  <p:clrMapOvr>
    <a:masterClrMapping/>
  </p:clrMapOvr>
  <mc:AlternateContent xmlns:mc="http://schemas.openxmlformats.org/markup-compatibility/2006">
    <mc:Choice xmlns:p14="http://schemas.microsoft.com/office/powerpoint/2010/main" Requires="p14">
      <p:transition p14:dur="100" advClick="0" advTm="10000">
        <p:fade/>
      </p:transition>
    </mc:Choice>
    <mc:Fallback>
      <p:transition advClick="0" advTm="10000">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21295</TotalTime>
  <Words>1172</Words>
  <Application>Microsoft Office PowerPoint</Application>
  <PresentationFormat>On-screen Show (4:3)</PresentationFormat>
  <Paragraphs>160</Paragraphs>
  <Slides>72</Slides>
  <Notes>1</Notes>
  <HiddenSlides>0</HiddenSlides>
  <MMClips>0</MMClips>
  <ScaleCrop>false</ScaleCrop>
  <HeadingPairs>
    <vt:vector size="10"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72</vt:i4>
      </vt:variant>
      <vt:variant>
        <vt:lpstr>Custom Shows</vt:lpstr>
      </vt:variant>
      <vt:variant>
        <vt:i4>1</vt:i4>
      </vt:variant>
    </vt:vector>
  </HeadingPairs>
  <TitlesOfParts>
    <vt:vector size="82" baseType="lpstr">
      <vt:lpstr>Book Antiqua</vt:lpstr>
      <vt:lpstr>Calibri</vt:lpstr>
      <vt:lpstr>Lucida Sans</vt:lpstr>
      <vt:lpstr>Times New Roman</vt:lpstr>
      <vt:lpstr>Wingdings</vt:lpstr>
      <vt:lpstr>Wingdings 2</vt:lpstr>
      <vt:lpstr>Wingdings 3</vt:lpstr>
      <vt:lpstr>Apex</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north star marketing-communications,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c. lynch</dc:creator>
  <cp:lastModifiedBy>Tammy Honeycutt</cp:lastModifiedBy>
  <cp:revision>852</cp:revision>
  <dcterms:created xsi:type="dcterms:W3CDTF">2003-10-29T17:38:17Z</dcterms:created>
  <dcterms:modified xsi:type="dcterms:W3CDTF">2021-11-17T21:35:44Z</dcterms:modified>
</cp:coreProperties>
</file>